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0" r:id="rId5"/>
    <p:sldId id="301" r:id="rId6"/>
    <p:sldId id="259" r:id="rId7"/>
    <p:sldId id="283" r:id="rId8"/>
    <p:sldId id="289" r:id="rId9"/>
    <p:sldId id="260" r:id="rId10"/>
    <p:sldId id="261" r:id="rId11"/>
    <p:sldId id="290" r:id="rId12"/>
    <p:sldId id="291" r:id="rId13"/>
    <p:sldId id="262" r:id="rId14"/>
    <p:sldId id="264" r:id="rId15"/>
    <p:sldId id="293" r:id="rId16"/>
    <p:sldId id="265" r:id="rId17"/>
    <p:sldId id="292" r:id="rId18"/>
    <p:sldId id="269" r:id="rId19"/>
    <p:sldId id="271" r:id="rId20"/>
    <p:sldId id="294" r:id="rId21"/>
    <p:sldId id="299" r:id="rId22"/>
    <p:sldId id="295" r:id="rId23"/>
    <p:sldId id="296" r:id="rId24"/>
    <p:sldId id="267" r:id="rId25"/>
    <p:sldId id="268" r:id="rId26"/>
    <p:sldId id="272" r:id="rId27"/>
    <p:sldId id="273" r:id="rId28"/>
    <p:sldId id="274" r:id="rId29"/>
    <p:sldId id="275" r:id="rId30"/>
    <p:sldId id="285" r:id="rId31"/>
    <p:sldId id="287" r:id="rId32"/>
    <p:sldId id="286" r:id="rId33"/>
    <p:sldId id="288" r:id="rId34"/>
    <p:sldId id="277" r:id="rId35"/>
    <p:sldId id="297" r:id="rId36"/>
    <p:sldId id="278" r:id="rId37"/>
    <p:sldId id="284" r:id="rId38"/>
    <p:sldId id="282" r:id="rId39"/>
    <p:sldId id="279" r:id="rId40"/>
    <p:sldId id="298" r:id="rId41"/>
    <p:sldId id="28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0D120-290A-4A66-9B4C-8A32AD45C485}"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US"/>
        </a:p>
      </dgm:t>
    </dgm:pt>
    <dgm:pt modelId="{FB26C992-199E-4F26-9666-22671FAD607D}">
      <dgm:prSet phldrT="[Text]"/>
      <dgm:spPr/>
      <dgm:t>
        <a:bodyPr/>
        <a:lstStyle/>
        <a:p>
          <a:r>
            <a:rPr lang="en-US" dirty="0"/>
            <a:t>2001</a:t>
          </a:r>
        </a:p>
        <a:p>
          <a:r>
            <a:rPr lang="en-US" dirty="0"/>
            <a:t>7.4%</a:t>
          </a:r>
        </a:p>
        <a:p>
          <a:r>
            <a:rPr lang="en-US" dirty="0"/>
            <a:t>77 million</a:t>
          </a:r>
        </a:p>
      </dgm:t>
    </dgm:pt>
    <dgm:pt modelId="{68884900-3CCF-4410-8D40-85A9C075D971}" type="parTrans" cxnId="{315A77D3-7AF0-4725-AAA2-B4AA8FB8BA32}">
      <dgm:prSet/>
      <dgm:spPr/>
      <dgm:t>
        <a:bodyPr/>
        <a:lstStyle/>
        <a:p>
          <a:endParaRPr lang="en-US"/>
        </a:p>
      </dgm:t>
    </dgm:pt>
    <dgm:pt modelId="{11F01B55-FD40-4B21-B4DD-40F74D7A883D}" type="sibTrans" cxnId="{315A77D3-7AF0-4725-AAA2-B4AA8FB8BA32}">
      <dgm:prSet/>
      <dgm:spPr/>
      <dgm:t>
        <a:bodyPr/>
        <a:lstStyle/>
        <a:p>
          <a:endParaRPr lang="en-US"/>
        </a:p>
      </dgm:t>
    </dgm:pt>
    <dgm:pt modelId="{B342B8CC-9FF8-4636-BBF9-8E62481AB3FA}">
      <dgm:prSet phldrT="[Text]"/>
      <dgm:spPr/>
      <dgm:t>
        <a:bodyPr/>
        <a:lstStyle/>
        <a:p>
          <a:r>
            <a:rPr lang="en-US" dirty="0"/>
            <a:t>39 million females</a:t>
          </a:r>
        </a:p>
      </dgm:t>
    </dgm:pt>
    <dgm:pt modelId="{F8326472-3AE2-47B1-A68C-9978DDB323E7}" type="parTrans" cxnId="{69F9AF9A-80C9-471F-B20B-ECD10845AD87}">
      <dgm:prSet/>
      <dgm:spPr/>
      <dgm:t>
        <a:bodyPr/>
        <a:lstStyle/>
        <a:p>
          <a:endParaRPr lang="en-US"/>
        </a:p>
      </dgm:t>
    </dgm:pt>
    <dgm:pt modelId="{5088774C-C2BD-4FEA-9971-AF5688574A05}" type="sibTrans" cxnId="{69F9AF9A-80C9-471F-B20B-ECD10845AD87}">
      <dgm:prSet/>
      <dgm:spPr/>
      <dgm:t>
        <a:bodyPr/>
        <a:lstStyle/>
        <a:p>
          <a:endParaRPr lang="en-US"/>
        </a:p>
      </dgm:t>
    </dgm:pt>
    <dgm:pt modelId="{3A6C9FD7-11F1-4BC2-9048-88FCCD9F7135}">
      <dgm:prSet phldrT="[Text]"/>
      <dgm:spPr/>
      <dgm:t>
        <a:bodyPr/>
        <a:lstStyle/>
        <a:p>
          <a:r>
            <a:rPr lang="en-US" dirty="0"/>
            <a:t>38 million males</a:t>
          </a:r>
        </a:p>
      </dgm:t>
    </dgm:pt>
    <dgm:pt modelId="{5A2C1733-D2D1-4BAF-8EED-DEDE4FE51902}" type="parTrans" cxnId="{D242667A-DC56-40B9-943F-40AF0663912C}">
      <dgm:prSet/>
      <dgm:spPr/>
      <dgm:t>
        <a:bodyPr/>
        <a:lstStyle/>
        <a:p>
          <a:endParaRPr lang="en-US"/>
        </a:p>
      </dgm:t>
    </dgm:pt>
    <dgm:pt modelId="{C4038E4E-EAF2-4714-9A1A-DE7B31EBA893}" type="sibTrans" cxnId="{D242667A-DC56-40B9-943F-40AF0663912C}">
      <dgm:prSet/>
      <dgm:spPr/>
      <dgm:t>
        <a:bodyPr/>
        <a:lstStyle/>
        <a:p>
          <a:endParaRPr lang="en-US"/>
        </a:p>
      </dgm:t>
    </dgm:pt>
    <dgm:pt modelId="{F61EE5B7-6297-4588-8221-4135241F2E3F}">
      <dgm:prSet phldrT="[Text]"/>
      <dgm:spPr/>
      <dgm:t>
        <a:bodyPr/>
        <a:lstStyle/>
        <a:p>
          <a:r>
            <a:rPr lang="en-US" dirty="0"/>
            <a:t>2011</a:t>
          </a:r>
        </a:p>
        <a:p>
          <a:r>
            <a:rPr lang="en-US" dirty="0"/>
            <a:t>8.6%</a:t>
          </a:r>
        </a:p>
        <a:p>
          <a:r>
            <a:rPr lang="en-US" dirty="0"/>
            <a:t>104 Million</a:t>
          </a:r>
        </a:p>
      </dgm:t>
    </dgm:pt>
    <dgm:pt modelId="{D86D916F-F63E-48FB-A6B6-E57F7B828F04}" type="parTrans" cxnId="{A9C264D8-9CBB-4936-AB57-1F35E780B43C}">
      <dgm:prSet/>
      <dgm:spPr/>
      <dgm:t>
        <a:bodyPr/>
        <a:lstStyle/>
        <a:p>
          <a:endParaRPr lang="en-US"/>
        </a:p>
      </dgm:t>
    </dgm:pt>
    <dgm:pt modelId="{692DFCB9-E646-4DE3-9617-E81C0FECC68C}" type="sibTrans" cxnId="{A9C264D8-9CBB-4936-AB57-1F35E780B43C}">
      <dgm:prSet/>
      <dgm:spPr/>
      <dgm:t>
        <a:bodyPr/>
        <a:lstStyle/>
        <a:p>
          <a:endParaRPr lang="en-US"/>
        </a:p>
      </dgm:t>
    </dgm:pt>
    <dgm:pt modelId="{9DEDBD71-D60C-4984-8B58-F58FB531C50D}">
      <dgm:prSet phldrT="[Text]"/>
      <dgm:spPr/>
      <dgm:t>
        <a:bodyPr/>
        <a:lstStyle/>
        <a:p>
          <a:r>
            <a:rPr lang="en-US" dirty="0"/>
            <a:t>53 million females</a:t>
          </a:r>
        </a:p>
      </dgm:t>
    </dgm:pt>
    <dgm:pt modelId="{5676104F-15C0-4236-9C0E-74E5E3B2C48E}" type="parTrans" cxnId="{908D4EDD-90D0-444D-994E-6944CC67A5E2}">
      <dgm:prSet/>
      <dgm:spPr/>
      <dgm:t>
        <a:bodyPr/>
        <a:lstStyle/>
        <a:p>
          <a:endParaRPr lang="en-US"/>
        </a:p>
      </dgm:t>
    </dgm:pt>
    <dgm:pt modelId="{3E0C23A8-734C-491C-8AEB-153EAE80F5F6}" type="sibTrans" cxnId="{908D4EDD-90D0-444D-994E-6944CC67A5E2}">
      <dgm:prSet/>
      <dgm:spPr/>
      <dgm:t>
        <a:bodyPr/>
        <a:lstStyle/>
        <a:p>
          <a:endParaRPr lang="en-US"/>
        </a:p>
      </dgm:t>
    </dgm:pt>
    <dgm:pt modelId="{77EDA9D2-1FBA-4CA7-8F00-C9A83F044898}">
      <dgm:prSet phldrT="[Text]"/>
      <dgm:spPr/>
      <dgm:t>
        <a:bodyPr/>
        <a:lstStyle/>
        <a:p>
          <a:r>
            <a:rPr lang="en-US" dirty="0"/>
            <a:t>51 million males</a:t>
          </a:r>
        </a:p>
      </dgm:t>
    </dgm:pt>
    <dgm:pt modelId="{776B7FA6-EB0F-4838-9E9B-8D69C2CFB4AE}" type="parTrans" cxnId="{768015DB-8154-4670-9A0A-8A5671B35588}">
      <dgm:prSet/>
      <dgm:spPr/>
      <dgm:t>
        <a:bodyPr/>
        <a:lstStyle/>
        <a:p>
          <a:endParaRPr lang="en-US"/>
        </a:p>
      </dgm:t>
    </dgm:pt>
    <dgm:pt modelId="{CC80038F-D1ED-4178-8F66-B160712B4B5E}" type="sibTrans" cxnId="{768015DB-8154-4670-9A0A-8A5671B35588}">
      <dgm:prSet/>
      <dgm:spPr/>
      <dgm:t>
        <a:bodyPr/>
        <a:lstStyle/>
        <a:p>
          <a:endParaRPr lang="en-US"/>
        </a:p>
      </dgm:t>
    </dgm:pt>
    <dgm:pt modelId="{9660A1DA-393C-4803-99A2-499F23A67882}" type="pres">
      <dgm:prSet presAssocID="{53C0D120-290A-4A66-9B4C-8A32AD45C485}" presName="list" presStyleCnt="0">
        <dgm:presLayoutVars>
          <dgm:dir/>
          <dgm:animLvl val="lvl"/>
        </dgm:presLayoutVars>
      </dgm:prSet>
      <dgm:spPr/>
      <dgm:t>
        <a:bodyPr/>
        <a:lstStyle/>
        <a:p>
          <a:endParaRPr lang="en-US"/>
        </a:p>
      </dgm:t>
    </dgm:pt>
    <dgm:pt modelId="{4B88ACDB-231C-4466-A504-15EED6BAA8BA}" type="pres">
      <dgm:prSet presAssocID="{FB26C992-199E-4F26-9666-22671FAD607D}" presName="posSpace" presStyleCnt="0"/>
      <dgm:spPr/>
    </dgm:pt>
    <dgm:pt modelId="{C9CABC11-B5D6-4BF2-96F0-151F57EFDB48}" type="pres">
      <dgm:prSet presAssocID="{FB26C992-199E-4F26-9666-22671FAD607D}" presName="vertFlow" presStyleCnt="0"/>
      <dgm:spPr/>
    </dgm:pt>
    <dgm:pt modelId="{466B1B74-BC8D-450E-A457-D56F7C4C217A}" type="pres">
      <dgm:prSet presAssocID="{FB26C992-199E-4F26-9666-22671FAD607D}" presName="topSpace" presStyleCnt="0"/>
      <dgm:spPr/>
    </dgm:pt>
    <dgm:pt modelId="{1F70AC44-6A40-430E-BE75-3FF3D32D50EC}" type="pres">
      <dgm:prSet presAssocID="{FB26C992-199E-4F26-9666-22671FAD607D}" presName="firstComp" presStyleCnt="0"/>
      <dgm:spPr/>
    </dgm:pt>
    <dgm:pt modelId="{A780D2B6-7538-4737-BFF0-E478DABF4E81}" type="pres">
      <dgm:prSet presAssocID="{FB26C992-199E-4F26-9666-22671FAD607D}" presName="firstChild" presStyleLbl="bgAccFollowNode1" presStyleIdx="0" presStyleCnt="4"/>
      <dgm:spPr/>
      <dgm:t>
        <a:bodyPr/>
        <a:lstStyle/>
        <a:p>
          <a:endParaRPr lang="en-US"/>
        </a:p>
      </dgm:t>
    </dgm:pt>
    <dgm:pt modelId="{BC0FDD0D-5512-48C1-ABEA-3489BA71F5A3}" type="pres">
      <dgm:prSet presAssocID="{FB26C992-199E-4F26-9666-22671FAD607D}" presName="firstChildTx" presStyleLbl="bgAccFollowNode1" presStyleIdx="0" presStyleCnt="4">
        <dgm:presLayoutVars>
          <dgm:bulletEnabled val="1"/>
        </dgm:presLayoutVars>
      </dgm:prSet>
      <dgm:spPr/>
      <dgm:t>
        <a:bodyPr/>
        <a:lstStyle/>
        <a:p>
          <a:endParaRPr lang="en-US"/>
        </a:p>
      </dgm:t>
    </dgm:pt>
    <dgm:pt modelId="{B073AFE0-94C1-48E8-A91D-D44751E64294}" type="pres">
      <dgm:prSet presAssocID="{3A6C9FD7-11F1-4BC2-9048-88FCCD9F7135}" presName="comp" presStyleCnt="0"/>
      <dgm:spPr/>
    </dgm:pt>
    <dgm:pt modelId="{FE95E738-6014-4CCB-B662-A35A79D00F78}" type="pres">
      <dgm:prSet presAssocID="{3A6C9FD7-11F1-4BC2-9048-88FCCD9F7135}" presName="child" presStyleLbl="bgAccFollowNode1" presStyleIdx="1" presStyleCnt="4"/>
      <dgm:spPr/>
      <dgm:t>
        <a:bodyPr/>
        <a:lstStyle/>
        <a:p>
          <a:endParaRPr lang="en-US"/>
        </a:p>
      </dgm:t>
    </dgm:pt>
    <dgm:pt modelId="{FA895217-7F1C-4E60-8B38-243D6CCAC2B1}" type="pres">
      <dgm:prSet presAssocID="{3A6C9FD7-11F1-4BC2-9048-88FCCD9F7135}" presName="childTx" presStyleLbl="bgAccFollowNode1" presStyleIdx="1" presStyleCnt="4">
        <dgm:presLayoutVars>
          <dgm:bulletEnabled val="1"/>
        </dgm:presLayoutVars>
      </dgm:prSet>
      <dgm:spPr/>
      <dgm:t>
        <a:bodyPr/>
        <a:lstStyle/>
        <a:p>
          <a:endParaRPr lang="en-US"/>
        </a:p>
      </dgm:t>
    </dgm:pt>
    <dgm:pt modelId="{855CE131-BA8E-4D0C-B2EF-C1C312226AA6}" type="pres">
      <dgm:prSet presAssocID="{FB26C992-199E-4F26-9666-22671FAD607D}" presName="negSpace" presStyleCnt="0"/>
      <dgm:spPr/>
    </dgm:pt>
    <dgm:pt modelId="{E8E63613-713F-4C02-B367-DF78E4A1AF5B}" type="pres">
      <dgm:prSet presAssocID="{FB26C992-199E-4F26-9666-22671FAD607D}" presName="circle" presStyleLbl="node1" presStyleIdx="0" presStyleCnt="2"/>
      <dgm:spPr/>
      <dgm:t>
        <a:bodyPr/>
        <a:lstStyle/>
        <a:p>
          <a:endParaRPr lang="en-US"/>
        </a:p>
      </dgm:t>
    </dgm:pt>
    <dgm:pt modelId="{AC101169-F054-45E9-AA99-8A12D2AD5C64}" type="pres">
      <dgm:prSet presAssocID="{11F01B55-FD40-4B21-B4DD-40F74D7A883D}" presName="transSpace" presStyleCnt="0"/>
      <dgm:spPr/>
    </dgm:pt>
    <dgm:pt modelId="{336FB936-C1C2-422A-9211-25959FDFECE4}" type="pres">
      <dgm:prSet presAssocID="{F61EE5B7-6297-4588-8221-4135241F2E3F}" presName="posSpace" presStyleCnt="0"/>
      <dgm:spPr/>
    </dgm:pt>
    <dgm:pt modelId="{A0113A90-AFB8-4879-BCCF-CBE4FC2C3B7B}" type="pres">
      <dgm:prSet presAssocID="{F61EE5B7-6297-4588-8221-4135241F2E3F}" presName="vertFlow" presStyleCnt="0"/>
      <dgm:spPr/>
    </dgm:pt>
    <dgm:pt modelId="{3C5DD1EB-1C2A-4E74-9FC9-F5DD539EC585}" type="pres">
      <dgm:prSet presAssocID="{F61EE5B7-6297-4588-8221-4135241F2E3F}" presName="topSpace" presStyleCnt="0"/>
      <dgm:spPr/>
    </dgm:pt>
    <dgm:pt modelId="{8D31D36E-360E-4DFD-9580-A0336E36AA2E}" type="pres">
      <dgm:prSet presAssocID="{F61EE5B7-6297-4588-8221-4135241F2E3F}" presName="firstComp" presStyleCnt="0"/>
      <dgm:spPr/>
    </dgm:pt>
    <dgm:pt modelId="{AB4C4086-7C83-4C7F-9E80-9F905322A29A}" type="pres">
      <dgm:prSet presAssocID="{F61EE5B7-6297-4588-8221-4135241F2E3F}" presName="firstChild" presStyleLbl="bgAccFollowNode1" presStyleIdx="2" presStyleCnt="4"/>
      <dgm:spPr/>
      <dgm:t>
        <a:bodyPr/>
        <a:lstStyle/>
        <a:p>
          <a:endParaRPr lang="en-US"/>
        </a:p>
      </dgm:t>
    </dgm:pt>
    <dgm:pt modelId="{18D8A9ED-F2E3-42B7-A540-838834819DB5}" type="pres">
      <dgm:prSet presAssocID="{F61EE5B7-6297-4588-8221-4135241F2E3F}" presName="firstChildTx" presStyleLbl="bgAccFollowNode1" presStyleIdx="2" presStyleCnt="4">
        <dgm:presLayoutVars>
          <dgm:bulletEnabled val="1"/>
        </dgm:presLayoutVars>
      </dgm:prSet>
      <dgm:spPr/>
      <dgm:t>
        <a:bodyPr/>
        <a:lstStyle/>
        <a:p>
          <a:endParaRPr lang="en-US"/>
        </a:p>
      </dgm:t>
    </dgm:pt>
    <dgm:pt modelId="{8069B49A-3A59-4942-AC24-9C826A84C5A0}" type="pres">
      <dgm:prSet presAssocID="{77EDA9D2-1FBA-4CA7-8F00-C9A83F044898}" presName="comp" presStyleCnt="0"/>
      <dgm:spPr/>
    </dgm:pt>
    <dgm:pt modelId="{EE25FAB0-DEA3-47B0-A2B1-13839ACCED3E}" type="pres">
      <dgm:prSet presAssocID="{77EDA9D2-1FBA-4CA7-8F00-C9A83F044898}" presName="child" presStyleLbl="bgAccFollowNode1" presStyleIdx="3" presStyleCnt="4"/>
      <dgm:spPr/>
      <dgm:t>
        <a:bodyPr/>
        <a:lstStyle/>
        <a:p>
          <a:endParaRPr lang="en-US"/>
        </a:p>
      </dgm:t>
    </dgm:pt>
    <dgm:pt modelId="{47C00416-9258-4BEE-830C-49775A9560AF}" type="pres">
      <dgm:prSet presAssocID="{77EDA9D2-1FBA-4CA7-8F00-C9A83F044898}" presName="childTx" presStyleLbl="bgAccFollowNode1" presStyleIdx="3" presStyleCnt="4">
        <dgm:presLayoutVars>
          <dgm:bulletEnabled val="1"/>
        </dgm:presLayoutVars>
      </dgm:prSet>
      <dgm:spPr/>
      <dgm:t>
        <a:bodyPr/>
        <a:lstStyle/>
        <a:p>
          <a:endParaRPr lang="en-US"/>
        </a:p>
      </dgm:t>
    </dgm:pt>
    <dgm:pt modelId="{9C62C811-D339-43DF-A294-07644D2416A9}" type="pres">
      <dgm:prSet presAssocID="{F61EE5B7-6297-4588-8221-4135241F2E3F}" presName="negSpace" presStyleCnt="0"/>
      <dgm:spPr/>
    </dgm:pt>
    <dgm:pt modelId="{3B3580D9-D3A3-4259-8F78-0D7249ADD384}" type="pres">
      <dgm:prSet presAssocID="{F61EE5B7-6297-4588-8221-4135241F2E3F}" presName="circle" presStyleLbl="node1" presStyleIdx="1" presStyleCnt="2"/>
      <dgm:spPr/>
      <dgm:t>
        <a:bodyPr/>
        <a:lstStyle/>
        <a:p>
          <a:endParaRPr lang="en-US"/>
        </a:p>
      </dgm:t>
    </dgm:pt>
  </dgm:ptLst>
  <dgm:cxnLst>
    <dgm:cxn modelId="{73C9397C-7A8C-45A1-9186-1CB8B200CB0E}" type="presOf" srcId="{77EDA9D2-1FBA-4CA7-8F00-C9A83F044898}" destId="{EE25FAB0-DEA3-47B0-A2B1-13839ACCED3E}" srcOrd="0" destOrd="0" presId="urn:microsoft.com/office/officeart/2005/8/layout/hList9"/>
    <dgm:cxn modelId="{AE3B90FF-93F0-454A-A91B-C52BE7BC4C5E}" type="presOf" srcId="{9DEDBD71-D60C-4984-8B58-F58FB531C50D}" destId="{AB4C4086-7C83-4C7F-9E80-9F905322A29A}" srcOrd="0" destOrd="0" presId="urn:microsoft.com/office/officeart/2005/8/layout/hList9"/>
    <dgm:cxn modelId="{72500D96-7BBA-468C-83DC-316528C5CA17}" type="presOf" srcId="{53C0D120-290A-4A66-9B4C-8A32AD45C485}" destId="{9660A1DA-393C-4803-99A2-499F23A67882}" srcOrd="0" destOrd="0" presId="urn:microsoft.com/office/officeart/2005/8/layout/hList9"/>
    <dgm:cxn modelId="{9A91CE8F-AD8C-44CB-841C-78589C56F6F2}" type="presOf" srcId="{77EDA9D2-1FBA-4CA7-8F00-C9A83F044898}" destId="{47C00416-9258-4BEE-830C-49775A9560AF}" srcOrd="1" destOrd="0" presId="urn:microsoft.com/office/officeart/2005/8/layout/hList9"/>
    <dgm:cxn modelId="{908D4EDD-90D0-444D-994E-6944CC67A5E2}" srcId="{F61EE5B7-6297-4588-8221-4135241F2E3F}" destId="{9DEDBD71-D60C-4984-8B58-F58FB531C50D}" srcOrd="0" destOrd="0" parTransId="{5676104F-15C0-4236-9C0E-74E5E3B2C48E}" sibTransId="{3E0C23A8-734C-491C-8AEB-153EAE80F5F6}"/>
    <dgm:cxn modelId="{228BF1E4-4389-4C61-A802-4FFB38748868}" type="presOf" srcId="{B342B8CC-9FF8-4636-BBF9-8E62481AB3FA}" destId="{BC0FDD0D-5512-48C1-ABEA-3489BA71F5A3}" srcOrd="1" destOrd="0" presId="urn:microsoft.com/office/officeart/2005/8/layout/hList9"/>
    <dgm:cxn modelId="{768015DB-8154-4670-9A0A-8A5671B35588}" srcId="{F61EE5B7-6297-4588-8221-4135241F2E3F}" destId="{77EDA9D2-1FBA-4CA7-8F00-C9A83F044898}" srcOrd="1" destOrd="0" parTransId="{776B7FA6-EB0F-4838-9E9B-8D69C2CFB4AE}" sibTransId="{CC80038F-D1ED-4178-8F66-B160712B4B5E}"/>
    <dgm:cxn modelId="{69F9AF9A-80C9-471F-B20B-ECD10845AD87}" srcId="{FB26C992-199E-4F26-9666-22671FAD607D}" destId="{B342B8CC-9FF8-4636-BBF9-8E62481AB3FA}" srcOrd="0" destOrd="0" parTransId="{F8326472-3AE2-47B1-A68C-9978DDB323E7}" sibTransId="{5088774C-C2BD-4FEA-9971-AF5688574A05}"/>
    <dgm:cxn modelId="{E4C5FE88-62CA-41FB-AECE-9CA59A32D63D}" type="presOf" srcId="{B342B8CC-9FF8-4636-BBF9-8E62481AB3FA}" destId="{A780D2B6-7538-4737-BFF0-E478DABF4E81}" srcOrd="0" destOrd="0" presId="urn:microsoft.com/office/officeart/2005/8/layout/hList9"/>
    <dgm:cxn modelId="{A9C264D8-9CBB-4936-AB57-1F35E780B43C}" srcId="{53C0D120-290A-4A66-9B4C-8A32AD45C485}" destId="{F61EE5B7-6297-4588-8221-4135241F2E3F}" srcOrd="1" destOrd="0" parTransId="{D86D916F-F63E-48FB-A6B6-E57F7B828F04}" sibTransId="{692DFCB9-E646-4DE3-9617-E81C0FECC68C}"/>
    <dgm:cxn modelId="{D242667A-DC56-40B9-943F-40AF0663912C}" srcId="{FB26C992-199E-4F26-9666-22671FAD607D}" destId="{3A6C9FD7-11F1-4BC2-9048-88FCCD9F7135}" srcOrd="1" destOrd="0" parTransId="{5A2C1733-D2D1-4BAF-8EED-DEDE4FE51902}" sibTransId="{C4038E4E-EAF2-4714-9A1A-DE7B31EBA893}"/>
    <dgm:cxn modelId="{315A77D3-7AF0-4725-AAA2-B4AA8FB8BA32}" srcId="{53C0D120-290A-4A66-9B4C-8A32AD45C485}" destId="{FB26C992-199E-4F26-9666-22671FAD607D}" srcOrd="0" destOrd="0" parTransId="{68884900-3CCF-4410-8D40-85A9C075D971}" sibTransId="{11F01B55-FD40-4B21-B4DD-40F74D7A883D}"/>
    <dgm:cxn modelId="{B7A92679-D868-4845-A343-2B18DE65DAE6}" type="presOf" srcId="{3A6C9FD7-11F1-4BC2-9048-88FCCD9F7135}" destId="{FE95E738-6014-4CCB-B662-A35A79D00F78}" srcOrd="0" destOrd="0" presId="urn:microsoft.com/office/officeart/2005/8/layout/hList9"/>
    <dgm:cxn modelId="{88D1CDA6-B0D5-4736-9886-90F9116390D2}" type="presOf" srcId="{9DEDBD71-D60C-4984-8B58-F58FB531C50D}" destId="{18D8A9ED-F2E3-42B7-A540-838834819DB5}" srcOrd="1" destOrd="0" presId="urn:microsoft.com/office/officeart/2005/8/layout/hList9"/>
    <dgm:cxn modelId="{555300B0-7DC3-4CCB-98BF-0D1F2BDBA97C}" type="presOf" srcId="{3A6C9FD7-11F1-4BC2-9048-88FCCD9F7135}" destId="{FA895217-7F1C-4E60-8B38-243D6CCAC2B1}" srcOrd="1" destOrd="0" presId="urn:microsoft.com/office/officeart/2005/8/layout/hList9"/>
    <dgm:cxn modelId="{99102A52-D0AB-49F9-8665-BC8582533A82}" type="presOf" srcId="{F61EE5B7-6297-4588-8221-4135241F2E3F}" destId="{3B3580D9-D3A3-4259-8F78-0D7249ADD384}" srcOrd="0" destOrd="0" presId="urn:microsoft.com/office/officeart/2005/8/layout/hList9"/>
    <dgm:cxn modelId="{FE684018-8B36-42CF-B16E-A34D931D2BC4}" type="presOf" srcId="{FB26C992-199E-4F26-9666-22671FAD607D}" destId="{E8E63613-713F-4C02-B367-DF78E4A1AF5B}" srcOrd="0" destOrd="0" presId="urn:microsoft.com/office/officeart/2005/8/layout/hList9"/>
    <dgm:cxn modelId="{64F60E3F-A500-4A0B-901A-F841001B570E}" type="presParOf" srcId="{9660A1DA-393C-4803-99A2-499F23A67882}" destId="{4B88ACDB-231C-4466-A504-15EED6BAA8BA}" srcOrd="0" destOrd="0" presId="urn:microsoft.com/office/officeart/2005/8/layout/hList9"/>
    <dgm:cxn modelId="{F3C8D895-E859-4708-A1BF-5F43C59E3A8F}" type="presParOf" srcId="{9660A1DA-393C-4803-99A2-499F23A67882}" destId="{C9CABC11-B5D6-4BF2-96F0-151F57EFDB48}" srcOrd="1" destOrd="0" presId="urn:microsoft.com/office/officeart/2005/8/layout/hList9"/>
    <dgm:cxn modelId="{C4DC26C8-2CC5-4AF2-9249-63A283C88F42}" type="presParOf" srcId="{C9CABC11-B5D6-4BF2-96F0-151F57EFDB48}" destId="{466B1B74-BC8D-450E-A457-D56F7C4C217A}" srcOrd="0" destOrd="0" presId="urn:microsoft.com/office/officeart/2005/8/layout/hList9"/>
    <dgm:cxn modelId="{B8BCAC74-5AFD-4F7D-801C-2D1E342D8963}" type="presParOf" srcId="{C9CABC11-B5D6-4BF2-96F0-151F57EFDB48}" destId="{1F70AC44-6A40-430E-BE75-3FF3D32D50EC}" srcOrd="1" destOrd="0" presId="urn:microsoft.com/office/officeart/2005/8/layout/hList9"/>
    <dgm:cxn modelId="{B291FFEE-E834-40FC-B3C0-B3F4C81647BC}" type="presParOf" srcId="{1F70AC44-6A40-430E-BE75-3FF3D32D50EC}" destId="{A780D2B6-7538-4737-BFF0-E478DABF4E81}" srcOrd="0" destOrd="0" presId="urn:microsoft.com/office/officeart/2005/8/layout/hList9"/>
    <dgm:cxn modelId="{92BFDEEF-9D68-47A1-AAEE-1A9E6B36175B}" type="presParOf" srcId="{1F70AC44-6A40-430E-BE75-3FF3D32D50EC}" destId="{BC0FDD0D-5512-48C1-ABEA-3489BA71F5A3}" srcOrd="1" destOrd="0" presId="urn:microsoft.com/office/officeart/2005/8/layout/hList9"/>
    <dgm:cxn modelId="{0948BE8B-14A6-4631-A7CE-1F1D4A088430}" type="presParOf" srcId="{C9CABC11-B5D6-4BF2-96F0-151F57EFDB48}" destId="{B073AFE0-94C1-48E8-A91D-D44751E64294}" srcOrd="2" destOrd="0" presId="urn:microsoft.com/office/officeart/2005/8/layout/hList9"/>
    <dgm:cxn modelId="{DB9497FB-19FE-4E5D-BCCD-72EDC1770FD8}" type="presParOf" srcId="{B073AFE0-94C1-48E8-A91D-D44751E64294}" destId="{FE95E738-6014-4CCB-B662-A35A79D00F78}" srcOrd="0" destOrd="0" presId="urn:microsoft.com/office/officeart/2005/8/layout/hList9"/>
    <dgm:cxn modelId="{69AA705D-88BA-47F7-BD82-12644A698399}" type="presParOf" srcId="{B073AFE0-94C1-48E8-A91D-D44751E64294}" destId="{FA895217-7F1C-4E60-8B38-243D6CCAC2B1}" srcOrd="1" destOrd="0" presId="urn:microsoft.com/office/officeart/2005/8/layout/hList9"/>
    <dgm:cxn modelId="{3886B4D6-8443-4D49-9192-C80B61DC19D9}" type="presParOf" srcId="{9660A1DA-393C-4803-99A2-499F23A67882}" destId="{855CE131-BA8E-4D0C-B2EF-C1C312226AA6}" srcOrd="2" destOrd="0" presId="urn:microsoft.com/office/officeart/2005/8/layout/hList9"/>
    <dgm:cxn modelId="{57D2C5CB-8759-4387-B498-8AF8AA134F80}" type="presParOf" srcId="{9660A1DA-393C-4803-99A2-499F23A67882}" destId="{E8E63613-713F-4C02-B367-DF78E4A1AF5B}" srcOrd="3" destOrd="0" presId="urn:microsoft.com/office/officeart/2005/8/layout/hList9"/>
    <dgm:cxn modelId="{3C7C9A33-5524-4EF9-8B5C-4FB13E0FAE92}" type="presParOf" srcId="{9660A1DA-393C-4803-99A2-499F23A67882}" destId="{AC101169-F054-45E9-AA99-8A12D2AD5C64}" srcOrd="4" destOrd="0" presId="urn:microsoft.com/office/officeart/2005/8/layout/hList9"/>
    <dgm:cxn modelId="{A616AC26-D6F8-4BAB-BF9A-86ED3B6EF10D}" type="presParOf" srcId="{9660A1DA-393C-4803-99A2-499F23A67882}" destId="{336FB936-C1C2-422A-9211-25959FDFECE4}" srcOrd="5" destOrd="0" presId="urn:microsoft.com/office/officeart/2005/8/layout/hList9"/>
    <dgm:cxn modelId="{8DC66EE2-C040-479C-BC89-08C3CA0EEDB5}" type="presParOf" srcId="{9660A1DA-393C-4803-99A2-499F23A67882}" destId="{A0113A90-AFB8-4879-BCCF-CBE4FC2C3B7B}" srcOrd="6" destOrd="0" presId="urn:microsoft.com/office/officeart/2005/8/layout/hList9"/>
    <dgm:cxn modelId="{904AFA91-89E8-4916-AB1D-FE6E515151E7}" type="presParOf" srcId="{A0113A90-AFB8-4879-BCCF-CBE4FC2C3B7B}" destId="{3C5DD1EB-1C2A-4E74-9FC9-F5DD539EC585}" srcOrd="0" destOrd="0" presId="urn:microsoft.com/office/officeart/2005/8/layout/hList9"/>
    <dgm:cxn modelId="{AD5763D4-7CAA-4752-BB73-D61022259B3D}" type="presParOf" srcId="{A0113A90-AFB8-4879-BCCF-CBE4FC2C3B7B}" destId="{8D31D36E-360E-4DFD-9580-A0336E36AA2E}" srcOrd="1" destOrd="0" presId="urn:microsoft.com/office/officeart/2005/8/layout/hList9"/>
    <dgm:cxn modelId="{76F85BD1-EE49-4564-9549-47F3D7A3E34A}" type="presParOf" srcId="{8D31D36E-360E-4DFD-9580-A0336E36AA2E}" destId="{AB4C4086-7C83-4C7F-9E80-9F905322A29A}" srcOrd="0" destOrd="0" presId="urn:microsoft.com/office/officeart/2005/8/layout/hList9"/>
    <dgm:cxn modelId="{F4BCF3B9-B880-49C6-9846-E9D8DA41CCB7}" type="presParOf" srcId="{8D31D36E-360E-4DFD-9580-A0336E36AA2E}" destId="{18D8A9ED-F2E3-42B7-A540-838834819DB5}" srcOrd="1" destOrd="0" presId="urn:microsoft.com/office/officeart/2005/8/layout/hList9"/>
    <dgm:cxn modelId="{B93AD91F-0134-42C9-8F5C-897CE080216E}" type="presParOf" srcId="{A0113A90-AFB8-4879-BCCF-CBE4FC2C3B7B}" destId="{8069B49A-3A59-4942-AC24-9C826A84C5A0}" srcOrd="2" destOrd="0" presId="urn:microsoft.com/office/officeart/2005/8/layout/hList9"/>
    <dgm:cxn modelId="{436B3117-B318-461D-9E0A-A5F42BFA8450}" type="presParOf" srcId="{8069B49A-3A59-4942-AC24-9C826A84C5A0}" destId="{EE25FAB0-DEA3-47B0-A2B1-13839ACCED3E}" srcOrd="0" destOrd="0" presId="urn:microsoft.com/office/officeart/2005/8/layout/hList9"/>
    <dgm:cxn modelId="{A5927442-44B2-4733-9195-F26393D08C59}" type="presParOf" srcId="{8069B49A-3A59-4942-AC24-9C826A84C5A0}" destId="{47C00416-9258-4BEE-830C-49775A9560AF}" srcOrd="1" destOrd="0" presId="urn:microsoft.com/office/officeart/2005/8/layout/hList9"/>
    <dgm:cxn modelId="{00318467-87B5-411F-B997-E7998880E631}" type="presParOf" srcId="{9660A1DA-393C-4803-99A2-499F23A67882}" destId="{9C62C811-D339-43DF-A294-07644D2416A9}" srcOrd="7" destOrd="0" presId="urn:microsoft.com/office/officeart/2005/8/layout/hList9"/>
    <dgm:cxn modelId="{1E6554FB-25E2-48A0-8F2A-1A69424D1A9D}" type="presParOf" srcId="{9660A1DA-393C-4803-99A2-499F23A67882}" destId="{3B3580D9-D3A3-4259-8F78-0D7249ADD384}"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02617-9813-4C80-BCC0-930692A6DB32}"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512D8A85-78D2-4F3C-B089-AF9F885B3CEA}">
      <dgm:prSet phldrT="[Text]"/>
      <dgm:spPr/>
      <dgm:t>
        <a:bodyPr/>
        <a:lstStyle/>
        <a:p>
          <a:r>
            <a:rPr lang="en-US" dirty="0"/>
            <a:t>Poverty</a:t>
          </a:r>
        </a:p>
      </dgm:t>
    </dgm:pt>
    <dgm:pt modelId="{32A6D821-61C2-402E-B740-C233A4850837}" type="parTrans" cxnId="{31CE31D9-360E-4407-AF9F-B46BC6DB1B23}">
      <dgm:prSet/>
      <dgm:spPr/>
      <dgm:t>
        <a:bodyPr/>
        <a:lstStyle/>
        <a:p>
          <a:endParaRPr lang="en-US"/>
        </a:p>
      </dgm:t>
    </dgm:pt>
    <dgm:pt modelId="{EEC8964C-2CDF-42D9-B822-D94A4A139200}" type="sibTrans" cxnId="{31CE31D9-360E-4407-AF9F-B46BC6DB1B23}">
      <dgm:prSet/>
      <dgm:spPr/>
      <dgm:t>
        <a:bodyPr/>
        <a:lstStyle/>
        <a:p>
          <a:endParaRPr lang="en-US"/>
        </a:p>
      </dgm:t>
    </dgm:pt>
    <dgm:pt modelId="{4080DEE4-ABB1-4B08-892B-3D788EF019EC}">
      <dgm:prSet phldrT="[Text]"/>
      <dgm:spPr/>
      <dgm:t>
        <a:bodyPr/>
        <a:lstStyle/>
        <a:p>
          <a:r>
            <a:rPr lang="en-US" dirty="0"/>
            <a:t>Illiteracy </a:t>
          </a:r>
        </a:p>
      </dgm:t>
    </dgm:pt>
    <dgm:pt modelId="{59908226-D16B-400C-80E5-E07526B92773}" type="parTrans" cxnId="{99553923-D4AA-4C61-AFF7-F8831DE00F68}">
      <dgm:prSet/>
      <dgm:spPr/>
      <dgm:t>
        <a:bodyPr/>
        <a:lstStyle/>
        <a:p>
          <a:endParaRPr lang="en-US"/>
        </a:p>
      </dgm:t>
    </dgm:pt>
    <dgm:pt modelId="{B6A43BD5-13B6-48DC-A634-C2009176192F}" type="sibTrans" cxnId="{99553923-D4AA-4C61-AFF7-F8831DE00F68}">
      <dgm:prSet/>
      <dgm:spPr/>
      <dgm:t>
        <a:bodyPr/>
        <a:lstStyle/>
        <a:p>
          <a:endParaRPr lang="en-US"/>
        </a:p>
      </dgm:t>
    </dgm:pt>
    <dgm:pt modelId="{76389F7A-08AC-4797-BF03-2FD536B96938}">
      <dgm:prSet phldrT="[Text]"/>
      <dgm:spPr/>
      <dgm:t>
        <a:bodyPr/>
        <a:lstStyle/>
        <a:p>
          <a:r>
            <a:rPr lang="en-US" dirty="0"/>
            <a:t>Employment </a:t>
          </a:r>
        </a:p>
      </dgm:t>
    </dgm:pt>
    <dgm:pt modelId="{2BCF8AB1-8C41-4EE5-B102-148B59B29196}" type="parTrans" cxnId="{9B70B147-C34C-44C3-82DA-5946975FE155}">
      <dgm:prSet/>
      <dgm:spPr/>
      <dgm:t>
        <a:bodyPr/>
        <a:lstStyle/>
        <a:p>
          <a:endParaRPr lang="en-US"/>
        </a:p>
      </dgm:t>
    </dgm:pt>
    <dgm:pt modelId="{21D0DDDD-EAA8-4933-85A2-75363121F21F}" type="sibTrans" cxnId="{9B70B147-C34C-44C3-82DA-5946975FE155}">
      <dgm:prSet/>
      <dgm:spPr/>
      <dgm:t>
        <a:bodyPr/>
        <a:lstStyle/>
        <a:p>
          <a:endParaRPr lang="en-US"/>
        </a:p>
      </dgm:t>
    </dgm:pt>
    <dgm:pt modelId="{80A33FB5-2EF1-4858-93DB-95A8C206C494}">
      <dgm:prSet phldrT="[Text]"/>
      <dgm:spPr/>
      <dgm:t>
        <a:bodyPr/>
        <a:lstStyle/>
        <a:p>
          <a:r>
            <a:rPr lang="en-US" dirty="0"/>
            <a:t>Dependency</a:t>
          </a:r>
        </a:p>
      </dgm:t>
    </dgm:pt>
    <dgm:pt modelId="{1516F438-2ED2-484F-A157-59EB5CA388A0}" type="parTrans" cxnId="{BF04433A-4CDB-48E0-AC56-9EBE39421112}">
      <dgm:prSet/>
      <dgm:spPr/>
      <dgm:t>
        <a:bodyPr/>
        <a:lstStyle/>
        <a:p>
          <a:endParaRPr lang="en-US"/>
        </a:p>
      </dgm:t>
    </dgm:pt>
    <dgm:pt modelId="{AFC7FD50-D309-4915-AAF2-DB7F71CF7154}" type="sibTrans" cxnId="{BF04433A-4CDB-48E0-AC56-9EBE39421112}">
      <dgm:prSet/>
      <dgm:spPr/>
      <dgm:t>
        <a:bodyPr/>
        <a:lstStyle/>
        <a:p>
          <a:endParaRPr lang="en-US"/>
        </a:p>
      </dgm:t>
    </dgm:pt>
    <dgm:pt modelId="{8B4D1158-4640-4481-BCB2-21391C6A63FE}">
      <dgm:prSet phldrT="[Text]"/>
      <dgm:spPr/>
      <dgm:t>
        <a:bodyPr/>
        <a:lstStyle/>
        <a:p>
          <a:r>
            <a:rPr lang="en-US" dirty="0"/>
            <a:t>Living conditions</a:t>
          </a:r>
        </a:p>
      </dgm:t>
    </dgm:pt>
    <dgm:pt modelId="{91AAD882-3D7A-422A-A89F-6D1C3DC3DF25}" type="parTrans" cxnId="{683EDB1D-0897-41CA-ADC2-A2639D29D0AB}">
      <dgm:prSet/>
      <dgm:spPr/>
      <dgm:t>
        <a:bodyPr/>
        <a:lstStyle/>
        <a:p>
          <a:endParaRPr lang="en-US"/>
        </a:p>
      </dgm:t>
    </dgm:pt>
    <dgm:pt modelId="{A34C8F6F-00A1-4CAB-8102-7D00F597BABA}" type="sibTrans" cxnId="{683EDB1D-0897-41CA-ADC2-A2639D29D0AB}">
      <dgm:prSet/>
      <dgm:spPr/>
      <dgm:t>
        <a:bodyPr/>
        <a:lstStyle/>
        <a:p>
          <a:endParaRPr lang="en-US"/>
        </a:p>
      </dgm:t>
    </dgm:pt>
    <dgm:pt modelId="{2C7DD7AE-AF78-487F-9A19-ACF6D5412213}">
      <dgm:prSet/>
      <dgm:spPr/>
      <dgm:t>
        <a:bodyPr/>
        <a:lstStyle/>
        <a:p>
          <a:r>
            <a:rPr lang="en-US" dirty="0"/>
            <a:t>Dementia &amp; Alzheimer's</a:t>
          </a:r>
        </a:p>
      </dgm:t>
    </dgm:pt>
    <dgm:pt modelId="{9F4AF1C0-1E81-46EE-B5DD-77862FDBF40F}" type="parTrans" cxnId="{6BC5AE9E-FA54-4F92-889E-FBDBFAA78C84}">
      <dgm:prSet/>
      <dgm:spPr/>
      <dgm:t>
        <a:bodyPr/>
        <a:lstStyle/>
        <a:p>
          <a:endParaRPr lang="en-US"/>
        </a:p>
      </dgm:t>
    </dgm:pt>
    <dgm:pt modelId="{472A65D9-814A-4C30-8BE8-BA70F4077AFA}" type="sibTrans" cxnId="{6BC5AE9E-FA54-4F92-889E-FBDBFAA78C84}">
      <dgm:prSet/>
      <dgm:spPr/>
      <dgm:t>
        <a:bodyPr/>
        <a:lstStyle/>
        <a:p>
          <a:endParaRPr lang="en-US"/>
        </a:p>
      </dgm:t>
    </dgm:pt>
    <dgm:pt modelId="{77DC2070-F13F-4E3A-986E-2836C2B834EE}">
      <dgm:prSet/>
      <dgm:spPr/>
      <dgm:t>
        <a:bodyPr/>
        <a:lstStyle/>
        <a:p>
          <a:r>
            <a:rPr lang="en-US" dirty="0"/>
            <a:t>Health issues</a:t>
          </a:r>
        </a:p>
      </dgm:t>
    </dgm:pt>
    <dgm:pt modelId="{3E99C628-593D-4D83-A804-BC79ECBDD265}" type="parTrans" cxnId="{E3DAE995-19D3-443C-8CF6-62FCC99A7F9B}">
      <dgm:prSet/>
      <dgm:spPr/>
      <dgm:t>
        <a:bodyPr/>
        <a:lstStyle/>
        <a:p>
          <a:endParaRPr lang="en-US"/>
        </a:p>
      </dgm:t>
    </dgm:pt>
    <dgm:pt modelId="{A869E697-0154-407F-A404-BC53C726E980}" type="sibTrans" cxnId="{E3DAE995-19D3-443C-8CF6-62FCC99A7F9B}">
      <dgm:prSet/>
      <dgm:spPr/>
      <dgm:t>
        <a:bodyPr/>
        <a:lstStyle/>
        <a:p>
          <a:endParaRPr lang="en-US"/>
        </a:p>
      </dgm:t>
    </dgm:pt>
    <dgm:pt modelId="{694E1F9A-5997-4F53-A500-7A7C1FA7C144}">
      <dgm:prSet/>
      <dgm:spPr/>
      <dgm:t>
        <a:bodyPr/>
        <a:lstStyle/>
        <a:p>
          <a:r>
            <a:rPr lang="en-US" dirty="0"/>
            <a:t>Elder abuse</a:t>
          </a:r>
        </a:p>
      </dgm:t>
    </dgm:pt>
    <dgm:pt modelId="{DC1FBF3B-3EAC-498D-85FD-4BD22A386DB3}" type="parTrans" cxnId="{D5D61698-A414-4748-8BCF-4AE105ECCF33}">
      <dgm:prSet/>
      <dgm:spPr/>
      <dgm:t>
        <a:bodyPr/>
        <a:lstStyle/>
        <a:p>
          <a:endParaRPr lang="en-US"/>
        </a:p>
      </dgm:t>
    </dgm:pt>
    <dgm:pt modelId="{4C38FEDA-9514-4AB6-9F05-2BB13FD237C2}" type="sibTrans" cxnId="{D5D61698-A414-4748-8BCF-4AE105ECCF33}">
      <dgm:prSet/>
      <dgm:spPr/>
      <dgm:t>
        <a:bodyPr/>
        <a:lstStyle/>
        <a:p>
          <a:endParaRPr lang="en-US"/>
        </a:p>
      </dgm:t>
    </dgm:pt>
    <dgm:pt modelId="{5618C9E0-9329-4805-BD52-77329C7D41A4}">
      <dgm:prSet/>
      <dgm:spPr/>
      <dgm:t>
        <a:bodyPr/>
        <a:lstStyle/>
        <a:p>
          <a:r>
            <a:rPr lang="en-US" dirty="0"/>
            <a:t>Neglect </a:t>
          </a:r>
        </a:p>
      </dgm:t>
    </dgm:pt>
    <dgm:pt modelId="{DC31DCB8-F5F4-49E0-BD43-E4C336F5AAD1}" type="parTrans" cxnId="{39153E8F-3A10-480A-8ADA-1BCA2838898F}">
      <dgm:prSet/>
      <dgm:spPr/>
      <dgm:t>
        <a:bodyPr/>
        <a:lstStyle/>
        <a:p>
          <a:endParaRPr lang="en-US"/>
        </a:p>
      </dgm:t>
    </dgm:pt>
    <dgm:pt modelId="{9245EBF7-57D7-480F-8E24-7C7B60752B19}" type="sibTrans" cxnId="{39153E8F-3A10-480A-8ADA-1BCA2838898F}">
      <dgm:prSet/>
      <dgm:spPr/>
      <dgm:t>
        <a:bodyPr/>
        <a:lstStyle/>
        <a:p>
          <a:endParaRPr lang="en-US"/>
        </a:p>
      </dgm:t>
    </dgm:pt>
    <dgm:pt modelId="{24904FA6-46B1-4CC7-83DF-73179CB6C700}" type="pres">
      <dgm:prSet presAssocID="{6D202617-9813-4C80-BCC0-930692A6DB32}" presName="diagram" presStyleCnt="0">
        <dgm:presLayoutVars>
          <dgm:dir/>
          <dgm:resizeHandles val="exact"/>
        </dgm:presLayoutVars>
      </dgm:prSet>
      <dgm:spPr/>
      <dgm:t>
        <a:bodyPr/>
        <a:lstStyle/>
        <a:p>
          <a:endParaRPr lang="en-US"/>
        </a:p>
      </dgm:t>
    </dgm:pt>
    <dgm:pt modelId="{9043467F-B6B7-4911-BB33-7B34D5EF2F8B}" type="pres">
      <dgm:prSet presAssocID="{512D8A85-78D2-4F3C-B089-AF9F885B3CEA}" presName="node" presStyleLbl="node1" presStyleIdx="0" presStyleCnt="9">
        <dgm:presLayoutVars>
          <dgm:bulletEnabled val="1"/>
        </dgm:presLayoutVars>
      </dgm:prSet>
      <dgm:spPr/>
      <dgm:t>
        <a:bodyPr/>
        <a:lstStyle/>
        <a:p>
          <a:endParaRPr lang="en-US"/>
        </a:p>
      </dgm:t>
    </dgm:pt>
    <dgm:pt modelId="{21938E60-0F5C-46E7-9D60-76AA939B422F}" type="pres">
      <dgm:prSet presAssocID="{EEC8964C-2CDF-42D9-B822-D94A4A139200}" presName="sibTrans" presStyleCnt="0"/>
      <dgm:spPr/>
    </dgm:pt>
    <dgm:pt modelId="{39D4AB10-07D5-4920-9A5E-26E3C578D4CB}" type="pres">
      <dgm:prSet presAssocID="{4080DEE4-ABB1-4B08-892B-3D788EF019EC}" presName="node" presStyleLbl="node1" presStyleIdx="1" presStyleCnt="9">
        <dgm:presLayoutVars>
          <dgm:bulletEnabled val="1"/>
        </dgm:presLayoutVars>
      </dgm:prSet>
      <dgm:spPr/>
      <dgm:t>
        <a:bodyPr/>
        <a:lstStyle/>
        <a:p>
          <a:endParaRPr lang="en-US"/>
        </a:p>
      </dgm:t>
    </dgm:pt>
    <dgm:pt modelId="{AAE97BFE-27B0-4119-B050-9A9BF2ADA5EA}" type="pres">
      <dgm:prSet presAssocID="{B6A43BD5-13B6-48DC-A634-C2009176192F}" presName="sibTrans" presStyleCnt="0"/>
      <dgm:spPr/>
    </dgm:pt>
    <dgm:pt modelId="{F1EB0723-DC07-4598-8D9A-5444FC4DBC41}" type="pres">
      <dgm:prSet presAssocID="{76389F7A-08AC-4797-BF03-2FD536B96938}" presName="node" presStyleLbl="node1" presStyleIdx="2" presStyleCnt="9">
        <dgm:presLayoutVars>
          <dgm:bulletEnabled val="1"/>
        </dgm:presLayoutVars>
      </dgm:prSet>
      <dgm:spPr/>
      <dgm:t>
        <a:bodyPr/>
        <a:lstStyle/>
        <a:p>
          <a:endParaRPr lang="en-US"/>
        </a:p>
      </dgm:t>
    </dgm:pt>
    <dgm:pt modelId="{AFCE6286-0D89-44A2-8D43-A1D85305EDDB}" type="pres">
      <dgm:prSet presAssocID="{21D0DDDD-EAA8-4933-85A2-75363121F21F}" presName="sibTrans" presStyleCnt="0"/>
      <dgm:spPr/>
    </dgm:pt>
    <dgm:pt modelId="{68642787-FBE8-4A2C-836A-0F3E6EBBB391}" type="pres">
      <dgm:prSet presAssocID="{80A33FB5-2EF1-4858-93DB-95A8C206C494}" presName="node" presStyleLbl="node1" presStyleIdx="3" presStyleCnt="9">
        <dgm:presLayoutVars>
          <dgm:bulletEnabled val="1"/>
        </dgm:presLayoutVars>
      </dgm:prSet>
      <dgm:spPr/>
      <dgm:t>
        <a:bodyPr/>
        <a:lstStyle/>
        <a:p>
          <a:endParaRPr lang="en-US"/>
        </a:p>
      </dgm:t>
    </dgm:pt>
    <dgm:pt modelId="{91ABF540-7582-494B-B82B-C6907B8227BA}" type="pres">
      <dgm:prSet presAssocID="{AFC7FD50-D309-4915-AAF2-DB7F71CF7154}" presName="sibTrans" presStyleCnt="0"/>
      <dgm:spPr/>
    </dgm:pt>
    <dgm:pt modelId="{821B4724-0EF3-4E1B-B8AD-C02713070244}" type="pres">
      <dgm:prSet presAssocID="{8B4D1158-4640-4481-BCB2-21391C6A63FE}" presName="node" presStyleLbl="node1" presStyleIdx="4" presStyleCnt="9">
        <dgm:presLayoutVars>
          <dgm:bulletEnabled val="1"/>
        </dgm:presLayoutVars>
      </dgm:prSet>
      <dgm:spPr/>
      <dgm:t>
        <a:bodyPr/>
        <a:lstStyle/>
        <a:p>
          <a:endParaRPr lang="en-US"/>
        </a:p>
      </dgm:t>
    </dgm:pt>
    <dgm:pt modelId="{13B0335A-672C-4AD3-B483-BAC72F83B4A0}" type="pres">
      <dgm:prSet presAssocID="{A34C8F6F-00A1-4CAB-8102-7D00F597BABA}" presName="sibTrans" presStyleCnt="0"/>
      <dgm:spPr/>
    </dgm:pt>
    <dgm:pt modelId="{A41A97BD-D664-48A6-AA6E-F0E42BCDC749}" type="pres">
      <dgm:prSet presAssocID="{77DC2070-F13F-4E3A-986E-2836C2B834EE}" presName="node" presStyleLbl="node1" presStyleIdx="5" presStyleCnt="9">
        <dgm:presLayoutVars>
          <dgm:bulletEnabled val="1"/>
        </dgm:presLayoutVars>
      </dgm:prSet>
      <dgm:spPr/>
      <dgm:t>
        <a:bodyPr/>
        <a:lstStyle/>
        <a:p>
          <a:endParaRPr lang="en-US"/>
        </a:p>
      </dgm:t>
    </dgm:pt>
    <dgm:pt modelId="{FFB62718-7817-4CFC-BC85-B3CB491D2DF6}" type="pres">
      <dgm:prSet presAssocID="{A869E697-0154-407F-A404-BC53C726E980}" presName="sibTrans" presStyleCnt="0"/>
      <dgm:spPr/>
    </dgm:pt>
    <dgm:pt modelId="{C98B14AD-E925-4061-8BAE-1D487961B06D}" type="pres">
      <dgm:prSet presAssocID="{694E1F9A-5997-4F53-A500-7A7C1FA7C144}" presName="node" presStyleLbl="node1" presStyleIdx="6" presStyleCnt="9">
        <dgm:presLayoutVars>
          <dgm:bulletEnabled val="1"/>
        </dgm:presLayoutVars>
      </dgm:prSet>
      <dgm:spPr/>
      <dgm:t>
        <a:bodyPr/>
        <a:lstStyle/>
        <a:p>
          <a:endParaRPr lang="en-US"/>
        </a:p>
      </dgm:t>
    </dgm:pt>
    <dgm:pt modelId="{AFD54502-DA43-4FE3-8305-207E20BDE1E2}" type="pres">
      <dgm:prSet presAssocID="{4C38FEDA-9514-4AB6-9F05-2BB13FD237C2}" presName="sibTrans" presStyleCnt="0"/>
      <dgm:spPr/>
    </dgm:pt>
    <dgm:pt modelId="{A5C7A947-0AA0-4C25-AA9A-CC5A7A9E3B62}" type="pres">
      <dgm:prSet presAssocID="{5618C9E0-9329-4805-BD52-77329C7D41A4}" presName="node" presStyleLbl="node1" presStyleIdx="7" presStyleCnt="9">
        <dgm:presLayoutVars>
          <dgm:bulletEnabled val="1"/>
        </dgm:presLayoutVars>
      </dgm:prSet>
      <dgm:spPr/>
      <dgm:t>
        <a:bodyPr/>
        <a:lstStyle/>
        <a:p>
          <a:endParaRPr lang="en-US"/>
        </a:p>
      </dgm:t>
    </dgm:pt>
    <dgm:pt modelId="{DA2179DF-9173-4FD2-A832-05D497A2E259}" type="pres">
      <dgm:prSet presAssocID="{9245EBF7-57D7-480F-8E24-7C7B60752B19}" presName="sibTrans" presStyleCnt="0"/>
      <dgm:spPr/>
    </dgm:pt>
    <dgm:pt modelId="{353BE68A-6A7E-49B8-BE6F-E62976721C87}" type="pres">
      <dgm:prSet presAssocID="{2C7DD7AE-AF78-487F-9A19-ACF6D5412213}" presName="node" presStyleLbl="node1" presStyleIdx="8" presStyleCnt="9">
        <dgm:presLayoutVars>
          <dgm:bulletEnabled val="1"/>
        </dgm:presLayoutVars>
      </dgm:prSet>
      <dgm:spPr/>
      <dgm:t>
        <a:bodyPr/>
        <a:lstStyle/>
        <a:p>
          <a:endParaRPr lang="en-US"/>
        </a:p>
      </dgm:t>
    </dgm:pt>
  </dgm:ptLst>
  <dgm:cxnLst>
    <dgm:cxn modelId="{BF04433A-4CDB-48E0-AC56-9EBE39421112}" srcId="{6D202617-9813-4C80-BCC0-930692A6DB32}" destId="{80A33FB5-2EF1-4858-93DB-95A8C206C494}" srcOrd="3" destOrd="0" parTransId="{1516F438-2ED2-484F-A157-59EB5CA388A0}" sibTransId="{AFC7FD50-D309-4915-AAF2-DB7F71CF7154}"/>
    <dgm:cxn modelId="{39153E8F-3A10-480A-8ADA-1BCA2838898F}" srcId="{6D202617-9813-4C80-BCC0-930692A6DB32}" destId="{5618C9E0-9329-4805-BD52-77329C7D41A4}" srcOrd="7" destOrd="0" parTransId="{DC31DCB8-F5F4-49E0-BD43-E4C336F5AAD1}" sibTransId="{9245EBF7-57D7-480F-8E24-7C7B60752B19}"/>
    <dgm:cxn modelId="{DA80B545-9E36-40C8-9375-7AE2FB194235}" type="presOf" srcId="{8B4D1158-4640-4481-BCB2-21391C6A63FE}" destId="{821B4724-0EF3-4E1B-B8AD-C02713070244}" srcOrd="0" destOrd="0" presId="urn:microsoft.com/office/officeart/2005/8/layout/default#1"/>
    <dgm:cxn modelId="{D5D61698-A414-4748-8BCF-4AE105ECCF33}" srcId="{6D202617-9813-4C80-BCC0-930692A6DB32}" destId="{694E1F9A-5997-4F53-A500-7A7C1FA7C144}" srcOrd="6" destOrd="0" parTransId="{DC1FBF3B-3EAC-498D-85FD-4BD22A386DB3}" sibTransId="{4C38FEDA-9514-4AB6-9F05-2BB13FD237C2}"/>
    <dgm:cxn modelId="{4E20CCFD-BED3-4487-AF74-3AF644E1A836}" type="presOf" srcId="{4080DEE4-ABB1-4B08-892B-3D788EF019EC}" destId="{39D4AB10-07D5-4920-9A5E-26E3C578D4CB}" srcOrd="0" destOrd="0" presId="urn:microsoft.com/office/officeart/2005/8/layout/default#1"/>
    <dgm:cxn modelId="{061433A0-290A-4498-A67F-77E5304252EB}" type="presOf" srcId="{2C7DD7AE-AF78-487F-9A19-ACF6D5412213}" destId="{353BE68A-6A7E-49B8-BE6F-E62976721C87}" srcOrd="0" destOrd="0" presId="urn:microsoft.com/office/officeart/2005/8/layout/default#1"/>
    <dgm:cxn modelId="{6BC5AE9E-FA54-4F92-889E-FBDBFAA78C84}" srcId="{6D202617-9813-4C80-BCC0-930692A6DB32}" destId="{2C7DD7AE-AF78-487F-9A19-ACF6D5412213}" srcOrd="8" destOrd="0" parTransId="{9F4AF1C0-1E81-46EE-B5DD-77862FDBF40F}" sibTransId="{472A65D9-814A-4C30-8BE8-BA70F4077AFA}"/>
    <dgm:cxn modelId="{F1D721CF-F543-455A-B5B9-93D8F18DA2A3}" type="presOf" srcId="{5618C9E0-9329-4805-BD52-77329C7D41A4}" destId="{A5C7A947-0AA0-4C25-AA9A-CC5A7A9E3B62}" srcOrd="0" destOrd="0" presId="urn:microsoft.com/office/officeart/2005/8/layout/default#1"/>
    <dgm:cxn modelId="{9B70B147-C34C-44C3-82DA-5946975FE155}" srcId="{6D202617-9813-4C80-BCC0-930692A6DB32}" destId="{76389F7A-08AC-4797-BF03-2FD536B96938}" srcOrd="2" destOrd="0" parTransId="{2BCF8AB1-8C41-4EE5-B102-148B59B29196}" sibTransId="{21D0DDDD-EAA8-4933-85A2-75363121F21F}"/>
    <dgm:cxn modelId="{8F0FFC1F-A659-48CE-B59D-2D604649B7C7}" type="presOf" srcId="{512D8A85-78D2-4F3C-B089-AF9F885B3CEA}" destId="{9043467F-B6B7-4911-BB33-7B34D5EF2F8B}" srcOrd="0" destOrd="0" presId="urn:microsoft.com/office/officeart/2005/8/layout/default#1"/>
    <dgm:cxn modelId="{771E3505-EAFC-417D-B2ED-8100689B1E68}" type="presOf" srcId="{76389F7A-08AC-4797-BF03-2FD536B96938}" destId="{F1EB0723-DC07-4598-8D9A-5444FC4DBC41}" srcOrd="0" destOrd="0" presId="urn:microsoft.com/office/officeart/2005/8/layout/default#1"/>
    <dgm:cxn modelId="{E3DAE995-19D3-443C-8CF6-62FCC99A7F9B}" srcId="{6D202617-9813-4C80-BCC0-930692A6DB32}" destId="{77DC2070-F13F-4E3A-986E-2836C2B834EE}" srcOrd="5" destOrd="0" parTransId="{3E99C628-593D-4D83-A804-BC79ECBDD265}" sibTransId="{A869E697-0154-407F-A404-BC53C726E980}"/>
    <dgm:cxn modelId="{4EF99945-2784-4BEC-8190-8AA7316706A3}" type="presOf" srcId="{77DC2070-F13F-4E3A-986E-2836C2B834EE}" destId="{A41A97BD-D664-48A6-AA6E-F0E42BCDC749}" srcOrd="0" destOrd="0" presId="urn:microsoft.com/office/officeart/2005/8/layout/default#1"/>
    <dgm:cxn modelId="{99553923-D4AA-4C61-AFF7-F8831DE00F68}" srcId="{6D202617-9813-4C80-BCC0-930692A6DB32}" destId="{4080DEE4-ABB1-4B08-892B-3D788EF019EC}" srcOrd="1" destOrd="0" parTransId="{59908226-D16B-400C-80E5-E07526B92773}" sibTransId="{B6A43BD5-13B6-48DC-A634-C2009176192F}"/>
    <dgm:cxn modelId="{335D7F7F-826D-453D-A83C-198998957CB1}" type="presOf" srcId="{80A33FB5-2EF1-4858-93DB-95A8C206C494}" destId="{68642787-FBE8-4A2C-836A-0F3E6EBBB391}" srcOrd="0" destOrd="0" presId="urn:microsoft.com/office/officeart/2005/8/layout/default#1"/>
    <dgm:cxn modelId="{31CE31D9-360E-4407-AF9F-B46BC6DB1B23}" srcId="{6D202617-9813-4C80-BCC0-930692A6DB32}" destId="{512D8A85-78D2-4F3C-B089-AF9F885B3CEA}" srcOrd="0" destOrd="0" parTransId="{32A6D821-61C2-402E-B740-C233A4850837}" sibTransId="{EEC8964C-2CDF-42D9-B822-D94A4A139200}"/>
    <dgm:cxn modelId="{591DE65D-3235-4740-9059-C357958A16DC}" type="presOf" srcId="{6D202617-9813-4C80-BCC0-930692A6DB32}" destId="{24904FA6-46B1-4CC7-83DF-73179CB6C700}" srcOrd="0" destOrd="0" presId="urn:microsoft.com/office/officeart/2005/8/layout/default#1"/>
    <dgm:cxn modelId="{FD1368B6-A542-48A5-970A-70C48EF106D0}" type="presOf" srcId="{694E1F9A-5997-4F53-A500-7A7C1FA7C144}" destId="{C98B14AD-E925-4061-8BAE-1D487961B06D}" srcOrd="0" destOrd="0" presId="urn:microsoft.com/office/officeart/2005/8/layout/default#1"/>
    <dgm:cxn modelId="{683EDB1D-0897-41CA-ADC2-A2639D29D0AB}" srcId="{6D202617-9813-4C80-BCC0-930692A6DB32}" destId="{8B4D1158-4640-4481-BCB2-21391C6A63FE}" srcOrd="4" destOrd="0" parTransId="{91AAD882-3D7A-422A-A89F-6D1C3DC3DF25}" sibTransId="{A34C8F6F-00A1-4CAB-8102-7D00F597BABA}"/>
    <dgm:cxn modelId="{469229C8-BBE5-4186-A35A-E6D8D3311981}" type="presParOf" srcId="{24904FA6-46B1-4CC7-83DF-73179CB6C700}" destId="{9043467F-B6B7-4911-BB33-7B34D5EF2F8B}" srcOrd="0" destOrd="0" presId="urn:microsoft.com/office/officeart/2005/8/layout/default#1"/>
    <dgm:cxn modelId="{49EB0EFF-E1C1-4B72-9CF1-03E6B7798094}" type="presParOf" srcId="{24904FA6-46B1-4CC7-83DF-73179CB6C700}" destId="{21938E60-0F5C-46E7-9D60-76AA939B422F}" srcOrd="1" destOrd="0" presId="urn:microsoft.com/office/officeart/2005/8/layout/default#1"/>
    <dgm:cxn modelId="{5FE6E90A-B389-4FEE-8055-43398017EB45}" type="presParOf" srcId="{24904FA6-46B1-4CC7-83DF-73179CB6C700}" destId="{39D4AB10-07D5-4920-9A5E-26E3C578D4CB}" srcOrd="2" destOrd="0" presId="urn:microsoft.com/office/officeart/2005/8/layout/default#1"/>
    <dgm:cxn modelId="{0FD17A9D-BAC4-48F9-A39B-DC0891143449}" type="presParOf" srcId="{24904FA6-46B1-4CC7-83DF-73179CB6C700}" destId="{AAE97BFE-27B0-4119-B050-9A9BF2ADA5EA}" srcOrd="3" destOrd="0" presId="urn:microsoft.com/office/officeart/2005/8/layout/default#1"/>
    <dgm:cxn modelId="{02871B1C-DE7F-4202-8199-2B8775FF3E67}" type="presParOf" srcId="{24904FA6-46B1-4CC7-83DF-73179CB6C700}" destId="{F1EB0723-DC07-4598-8D9A-5444FC4DBC41}" srcOrd="4" destOrd="0" presId="urn:microsoft.com/office/officeart/2005/8/layout/default#1"/>
    <dgm:cxn modelId="{7F3FD716-E6E4-41E7-8FBC-5CF978B12F59}" type="presParOf" srcId="{24904FA6-46B1-4CC7-83DF-73179CB6C700}" destId="{AFCE6286-0D89-44A2-8D43-A1D85305EDDB}" srcOrd="5" destOrd="0" presId="urn:microsoft.com/office/officeart/2005/8/layout/default#1"/>
    <dgm:cxn modelId="{93D69A21-BB0F-45E8-9EAD-F1322C6F0122}" type="presParOf" srcId="{24904FA6-46B1-4CC7-83DF-73179CB6C700}" destId="{68642787-FBE8-4A2C-836A-0F3E6EBBB391}" srcOrd="6" destOrd="0" presId="urn:microsoft.com/office/officeart/2005/8/layout/default#1"/>
    <dgm:cxn modelId="{3FDA1D0A-4A87-4C0B-95DB-9B3B721FFEED}" type="presParOf" srcId="{24904FA6-46B1-4CC7-83DF-73179CB6C700}" destId="{91ABF540-7582-494B-B82B-C6907B8227BA}" srcOrd="7" destOrd="0" presId="urn:microsoft.com/office/officeart/2005/8/layout/default#1"/>
    <dgm:cxn modelId="{C20ADAFD-69AA-4CEC-BBC8-BDD23225AAF4}" type="presParOf" srcId="{24904FA6-46B1-4CC7-83DF-73179CB6C700}" destId="{821B4724-0EF3-4E1B-B8AD-C02713070244}" srcOrd="8" destOrd="0" presId="urn:microsoft.com/office/officeart/2005/8/layout/default#1"/>
    <dgm:cxn modelId="{F905D858-7930-4B3E-A1FD-0DCC42AE9864}" type="presParOf" srcId="{24904FA6-46B1-4CC7-83DF-73179CB6C700}" destId="{13B0335A-672C-4AD3-B483-BAC72F83B4A0}" srcOrd="9" destOrd="0" presId="urn:microsoft.com/office/officeart/2005/8/layout/default#1"/>
    <dgm:cxn modelId="{65C437D9-6091-46DF-A0A3-F53067061702}" type="presParOf" srcId="{24904FA6-46B1-4CC7-83DF-73179CB6C700}" destId="{A41A97BD-D664-48A6-AA6E-F0E42BCDC749}" srcOrd="10" destOrd="0" presId="urn:microsoft.com/office/officeart/2005/8/layout/default#1"/>
    <dgm:cxn modelId="{E745829A-42DB-4C68-806D-08816FBA08DB}" type="presParOf" srcId="{24904FA6-46B1-4CC7-83DF-73179CB6C700}" destId="{FFB62718-7817-4CFC-BC85-B3CB491D2DF6}" srcOrd="11" destOrd="0" presId="urn:microsoft.com/office/officeart/2005/8/layout/default#1"/>
    <dgm:cxn modelId="{D2B2ABC9-732D-4766-BDBA-80A10C905F8C}" type="presParOf" srcId="{24904FA6-46B1-4CC7-83DF-73179CB6C700}" destId="{C98B14AD-E925-4061-8BAE-1D487961B06D}" srcOrd="12" destOrd="0" presId="urn:microsoft.com/office/officeart/2005/8/layout/default#1"/>
    <dgm:cxn modelId="{E8B7BC8B-4F80-49D5-8326-B97271FCDA0A}" type="presParOf" srcId="{24904FA6-46B1-4CC7-83DF-73179CB6C700}" destId="{AFD54502-DA43-4FE3-8305-207E20BDE1E2}" srcOrd="13" destOrd="0" presId="urn:microsoft.com/office/officeart/2005/8/layout/default#1"/>
    <dgm:cxn modelId="{D94F3190-380C-43D0-834B-1C3ED575D6BC}" type="presParOf" srcId="{24904FA6-46B1-4CC7-83DF-73179CB6C700}" destId="{A5C7A947-0AA0-4C25-AA9A-CC5A7A9E3B62}" srcOrd="14" destOrd="0" presId="urn:microsoft.com/office/officeart/2005/8/layout/default#1"/>
    <dgm:cxn modelId="{A096A9FE-605D-476D-A0E1-3DE169EC853D}" type="presParOf" srcId="{24904FA6-46B1-4CC7-83DF-73179CB6C700}" destId="{DA2179DF-9173-4FD2-A832-05D497A2E259}" srcOrd="15" destOrd="0" presId="urn:microsoft.com/office/officeart/2005/8/layout/default#1"/>
    <dgm:cxn modelId="{6B865D02-2434-465B-8361-D13D8B1EDFDA}" type="presParOf" srcId="{24904FA6-46B1-4CC7-83DF-73179CB6C700}" destId="{353BE68A-6A7E-49B8-BE6F-E62976721C87}"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9AF13-690C-46B9-AF8F-13FA5C08B924}"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EAECF058-40EC-4E0C-A357-6B522AF394C2}">
      <dgm:prSet phldrT="[Text]" custT="1"/>
      <dgm:spPr/>
      <dgm:t>
        <a:bodyPr/>
        <a:lstStyle/>
        <a:p>
          <a:r>
            <a:rPr lang="en-US" sz="1600" dirty="0"/>
            <a:t>Preventive &amp; promotive care</a:t>
          </a:r>
        </a:p>
      </dgm:t>
    </dgm:pt>
    <dgm:pt modelId="{A8D1DE0D-A9E7-416C-9FCB-5557DC89FF6C}" type="parTrans" cxnId="{C8C2CF16-04F2-4E9C-8FFC-B1B7D5E78AD5}">
      <dgm:prSet/>
      <dgm:spPr/>
      <dgm:t>
        <a:bodyPr/>
        <a:lstStyle/>
        <a:p>
          <a:endParaRPr lang="en-US"/>
        </a:p>
      </dgm:t>
    </dgm:pt>
    <dgm:pt modelId="{CA55DD14-37DC-4EB8-842A-20BAC874B92C}" type="sibTrans" cxnId="{C8C2CF16-04F2-4E9C-8FFC-B1B7D5E78AD5}">
      <dgm:prSet/>
      <dgm:spPr/>
      <dgm:t>
        <a:bodyPr/>
        <a:lstStyle/>
        <a:p>
          <a:endParaRPr lang="en-US"/>
        </a:p>
      </dgm:t>
    </dgm:pt>
    <dgm:pt modelId="{92E47E1E-6753-49A7-A205-E41B31022DB6}">
      <dgm:prSet phldrT="[Text]" custT="1"/>
      <dgm:spPr/>
      <dgm:t>
        <a:bodyPr/>
        <a:lstStyle/>
        <a:p>
          <a:r>
            <a:rPr lang="en-US" sz="1600" dirty="0"/>
            <a:t>Management  of illness</a:t>
          </a:r>
        </a:p>
      </dgm:t>
    </dgm:pt>
    <dgm:pt modelId="{7EBB1045-8D62-4A2A-A36D-E22098F2D64A}" type="parTrans" cxnId="{1E308F47-0E0C-4809-8FE4-2620A86CB9E3}">
      <dgm:prSet/>
      <dgm:spPr/>
      <dgm:t>
        <a:bodyPr/>
        <a:lstStyle/>
        <a:p>
          <a:endParaRPr lang="en-US"/>
        </a:p>
      </dgm:t>
    </dgm:pt>
    <dgm:pt modelId="{41C75AE1-FBD9-47BF-A439-9E29DD997213}" type="sibTrans" cxnId="{1E308F47-0E0C-4809-8FE4-2620A86CB9E3}">
      <dgm:prSet/>
      <dgm:spPr/>
      <dgm:t>
        <a:bodyPr/>
        <a:lstStyle/>
        <a:p>
          <a:endParaRPr lang="en-US"/>
        </a:p>
      </dgm:t>
    </dgm:pt>
    <dgm:pt modelId="{95B30F5F-5F81-4610-961C-1134995E39EE}">
      <dgm:prSet phldrT="[Text]" custT="1"/>
      <dgm:spPr/>
      <dgm:t>
        <a:bodyPr/>
        <a:lstStyle/>
        <a:p>
          <a:r>
            <a:rPr lang="en-US" sz="1800" dirty="0"/>
            <a:t>Man power development </a:t>
          </a:r>
        </a:p>
      </dgm:t>
    </dgm:pt>
    <dgm:pt modelId="{9CA4AB8F-EFB3-42A0-B004-1DFD120745A4}" type="parTrans" cxnId="{5FBF031B-B084-4228-B07C-AFB9B546CB5E}">
      <dgm:prSet/>
      <dgm:spPr/>
      <dgm:t>
        <a:bodyPr/>
        <a:lstStyle/>
        <a:p>
          <a:endParaRPr lang="en-US"/>
        </a:p>
      </dgm:t>
    </dgm:pt>
    <dgm:pt modelId="{33B25121-EC6C-427A-93B5-AF083E18BA4B}" type="sibTrans" cxnId="{5FBF031B-B084-4228-B07C-AFB9B546CB5E}">
      <dgm:prSet/>
      <dgm:spPr/>
      <dgm:t>
        <a:bodyPr/>
        <a:lstStyle/>
        <a:p>
          <a:endParaRPr lang="en-US"/>
        </a:p>
      </dgm:t>
    </dgm:pt>
    <dgm:pt modelId="{45FD520B-D731-495F-89B2-AF6D61B9917B}">
      <dgm:prSet phldrT="[Text]"/>
      <dgm:spPr/>
      <dgm:t>
        <a:bodyPr/>
        <a:lstStyle/>
        <a:p>
          <a:r>
            <a:rPr lang="en-US" dirty="0"/>
            <a:t>Medical Rehab &amp; therapeutic intervention</a:t>
          </a:r>
        </a:p>
      </dgm:t>
    </dgm:pt>
    <dgm:pt modelId="{7FA2C522-FF15-4073-8A18-FE0D9BE6C95F}" type="parTrans" cxnId="{42E3D9A2-7729-4DCF-8179-77BCCDDA7DC0}">
      <dgm:prSet/>
      <dgm:spPr/>
      <dgm:t>
        <a:bodyPr/>
        <a:lstStyle/>
        <a:p>
          <a:endParaRPr lang="en-US"/>
        </a:p>
      </dgm:t>
    </dgm:pt>
    <dgm:pt modelId="{EFE8BF38-B1C1-4D1F-AAFF-EDAE20FF3DFA}" type="sibTrans" cxnId="{42E3D9A2-7729-4DCF-8179-77BCCDDA7DC0}">
      <dgm:prSet/>
      <dgm:spPr/>
      <dgm:t>
        <a:bodyPr/>
        <a:lstStyle/>
        <a:p>
          <a:endParaRPr lang="en-US"/>
        </a:p>
      </dgm:t>
    </dgm:pt>
    <dgm:pt modelId="{D7A1590F-D10F-485D-B83F-DFA12B0186FB}">
      <dgm:prSet phldrT="[Text]" custT="1"/>
      <dgm:spPr/>
      <dgm:t>
        <a:bodyPr/>
        <a:lstStyle/>
        <a:p>
          <a:r>
            <a:rPr lang="en-US" sz="3200" dirty="0"/>
            <a:t>IEC</a:t>
          </a:r>
        </a:p>
      </dgm:t>
    </dgm:pt>
    <dgm:pt modelId="{02F39536-AD9D-43B7-830C-C5FD0DFBA84D}" type="parTrans" cxnId="{C7255076-E70A-433C-9C73-19F445574D80}">
      <dgm:prSet/>
      <dgm:spPr/>
      <dgm:t>
        <a:bodyPr/>
        <a:lstStyle/>
        <a:p>
          <a:endParaRPr lang="en-US"/>
        </a:p>
      </dgm:t>
    </dgm:pt>
    <dgm:pt modelId="{04CF3398-F259-430C-BAB4-BC01526DE138}" type="sibTrans" cxnId="{C7255076-E70A-433C-9C73-19F445574D80}">
      <dgm:prSet/>
      <dgm:spPr/>
      <dgm:t>
        <a:bodyPr/>
        <a:lstStyle/>
        <a:p>
          <a:endParaRPr lang="en-US"/>
        </a:p>
      </dgm:t>
    </dgm:pt>
    <dgm:pt modelId="{F4819344-5BC1-492F-8BEB-7103C7817177}" type="pres">
      <dgm:prSet presAssocID="{0E49AF13-690C-46B9-AF8F-13FA5C08B924}" presName="cycle" presStyleCnt="0">
        <dgm:presLayoutVars>
          <dgm:dir/>
          <dgm:resizeHandles val="exact"/>
        </dgm:presLayoutVars>
      </dgm:prSet>
      <dgm:spPr/>
      <dgm:t>
        <a:bodyPr/>
        <a:lstStyle/>
        <a:p>
          <a:endParaRPr lang="en-US"/>
        </a:p>
      </dgm:t>
    </dgm:pt>
    <dgm:pt modelId="{AE12079F-F210-472F-AF84-8FACA34D2FC1}" type="pres">
      <dgm:prSet presAssocID="{EAECF058-40EC-4E0C-A357-6B522AF394C2}" presName="node" presStyleLbl="node1" presStyleIdx="0" presStyleCnt="5">
        <dgm:presLayoutVars>
          <dgm:bulletEnabled val="1"/>
        </dgm:presLayoutVars>
      </dgm:prSet>
      <dgm:spPr/>
      <dgm:t>
        <a:bodyPr/>
        <a:lstStyle/>
        <a:p>
          <a:endParaRPr lang="en-US"/>
        </a:p>
      </dgm:t>
    </dgm:pt>
    <dgm:pt modelId="{DD0A6605-0250-4891-949F-8B9776A03A48}" type="pres">
      <dgm:prSet presAssocID="{CA55DD14-37DC-4EB8-842A-20BAC874B92C}" presName="sibTrans" presStyleLbl="sibTrans2D1" presStyleIdx="0" presStyleCnt="5"/>
      <dgm:spPr/>
      <dgm:t>
        <a:bodyPr/>
        <a:lstStyle/>
        <a:p>
          <a:endParaRPr lang="en-US"/>
        </a:p>
      </dgm:t>
    </dgm:pt>
    <dgm:pt modelId="{43AC7870-0190-44E2-A5A3-71852151CEE1}" type="pres">
      <dgm:prSet presAssocID="{CA55DD14-37DC-4EB8-842A-20BAC874B92C}" presName="connectorText" presStyleLbl="sibTrans2D1" presStyleIdx="0" presStyleCnt="5"/>
      <dgm:spPr/>
      <dgm:t>
        <a:bodyPr/>
        <a:lstStyle/>
        <a:p>
          <a:endParaRPr lang="en-US"/>
        </a:p>
      </dgm:t>
    </dgm:pt>
    <dgm:pt modelId="{195DC5F8-630F-4A74-9B58-B66D7DD56563}" type="pres">
      <dgm:prSet presAssocID="{92E47E1E-6753-49A7-A205-E41B31022DB6}" presName="node" presStyleLbl="node1" presStyleIdx="1" presStyleCnt="5" custScaleX="121499">
        <dgm:presLayoutVars>
          <dgm:bulletEnabled val="1"/>
        </dgm:presLayoutVars>
      </dgm:prSet>
      <dgm:spPr/>
      <dgm:t>
        <a:bodyPr/>
        <a:lstStyle/>
        <a:p>
          <a:endParaRPr lang="en-US"/>
        </a:p>
      </dgm:t>
    </dgm:pt>
    <dgm:pt modelId="{66DB7E7E-FD17-404A-9A7B-29B86B89FDCD}" type="pres">
      <dgm:prSet presAssocID="{41C75AE1-FBD9-47BF-A439-9E29DD997213}" presName="sibTrans" presStyleLbl="sibTrans2D1" presStyleIdx="1" presStyleCnt="5"/>
      <dgm:spPr/>
      <dgm:t>
        <a:bodyPr/>
        <a:lstStyle/>
        <a:p>
          <a:endParaRPr lang="en-US"/>
        </a:p>
      </dgm:t>
    </dgm:pt>
    <dgm:pt modelId="{34183F47-FAAB-45B8-A0D5-3BCA1126971E}" type="pres">
      <dgm:prSet presAssocID="{41C75AE1-FBD9-47BF-A439-9E29DD997213}" presName="connectorText" presStyleLbl="sibTrans2D1" presStyleIdx="1" presStyleCnt="5"/>
      <dgm:spPr/>
      <dgm:t>
        <a:bodyPr/>
        <a:lstStyle/>
        <a:p>
          <a:endParaRPr lang="en-US"/>
        </a:p>
      </dgm:t>
    </dgm:pt>
    <dgm:pt modelId="{4DD94AAD-5ED3-49EB-AF89-ED13FB90FC9E}" type="pres">
      <dgm:prSet presAssocID="{95B30F5F-5F81-4610-961C-1134995E39EE}" presName="node" presStyleLbl="node1" presStyleIdx="2" presStyleCnt="5" custScaleX="146438">
        <dgm:presLayoutVars>
          <dgm:bulletEnabled val="1"/>
        </dgm:presLayoutVars>
      </dgm:prSet>
      <dgm:spPr/>
      <dgm:t>
        <a:bodyPr/>
        <a:lstStyle/>
        <a:p>
          <a:endParaRPr lang="en-US"/>
        </a:p>
      </dgm:t>
    </dgm:pt>
    <dgm:pt modelId="{F03CBF2E-D003-46A6-9A61-EC6EDDA5F7F9}" type="pres">
      <dgm:prSet presAssocID="{33B25121-EC6C-427A-93B5-AF083E18BA4B}" presName="sibTrans" presStyleLbl="sibTrans2D1" presStyleIdx="2" presStyleCnt="5"/>
      <dgm:spPr/>
      <dgm:t>
        <a:bodyPr/>
        <a:lstStyle/>
        <a:p>
          <a:endParaRPr lang="en-US"/>
        </a:p>
      </dgm:t>
    </dgm:pt>
    <dgm:pt modelId="{78E17344-5ED7-43AC-96D6-35827D56A5B2}" type="pres">
      <dgm:prSet presAssocID="{33B25121-EC6C-427A-93B5-AF083E18BA4B}" presName="connectorText" presStyleLbl="sibTrans2D1" presStyleIdx="2" presStyleCnt="5"/>
      <dgm:spPr/>
      <dgm:t>
        <a:bodyPr/>
        <a:lstStyle/>
        <a:p>
          <a:endParaRPr lang="en-US"/>
        </a:p>
      </dgm:t>
    </dgm:pt>
    <dgm:pt modelId="{5BC15DBF-1355-4A5A-B578-308F6CC45BDE}" type="pres">
      <dgm:prSet presAssocID="{45FD520B-D731-495F-89B2-AF6D61B9917B}" presName="node" presStyleLbl="node1" presStyleIdx="3" presStyleCnt="5" custScaleX="114648" custScaleY="101890">
        <dgm:presLayoutVars>
          <dgm:bulletEnabled val="1"/>
        </dgm:presLayoutVars>
      </dgm:prSet>
      <dgm:spPr/>
      <dgm:t>
        <a:bodyPr/>
        <a:lstStyle/>
        <a:p>
          <a:endParaRPr lang="en-US"/>
        </a:p>
      </dgm:t>
    </dgm:pt>
    <dgm:pt modelId="{9F4133F9-8F32-4B3F-9618-99A3B8E35423}" type="pres">
      <dgm:prSet presAssocID="{EFE8BF38-B1C1-4D1F-AAFF-EDAE20FF3DFA}" presName="sibTrans" presStyleLbl="sibTrans2D1" presStyleIdx="3" presStyleCnt="5"/>
      <dgm:spPr/>
      <dgm:t>
        <a:bodyPr/>
        <a:lstStyle/>
        <a:p>
          <a:endParaRPr lang="en-US"/>
        </a:p>
      </dgm:t>
    </dgm:pt>
    <dgm:pt modelId="{538D7612-7E01-48D9-B09C-8C3242852D88}" type="pres">
      <dgm:prSet presAssocID="{EFE8BF38-B1C1-4D1F-AAFF-EDAE20FF3DFA}" presName="connectorText" presStyleLbl="sibTrans2D1" presStyleIdx="3" presStyleCnt="5"/>
      <dgm:spPr/>
      <dgm:t>
        <a:bodyPr/>
        <a:lstStyle/>
        <a:p>
          <a:endParaRPr lang="en-US"/>
        </a:p>
      </dgm:t>
    </dgm:pt>
    <dgm:pt modelId="{6CD71AAD-E28B-4397-AFEF-F779948BD576}" type="pres">
      <dgm:prSet presAssocID="{D7A1590F-D10F-485D-B83F-DFA12B0186FB}" presName="node" presStyleLbl="node1" presStyleIdx="4" presStyleCnt="5">
        <dgm:presLayoutVars>
          <dgm:bulletEnabled val="1"/>
        </dgm:presLayoutVars>
      </dgm:prSet>
      <dgm:spPr/>
      <dgm:t>
        <a:bodyPr/>
        <a:lstStyle/>
        <a:p>
          <a:endParaRPr lang="en-US"/>
        </a:p>
      </dgm:t>
    </dgm:pt>
    <dgm:pt modelId="{05D4BABA-48DD-4230-A0A1-5244C046C1D8}" type="pres">
      <dgm:prSet presAssocID="{04CF3398-F259-430C-BAB4-BC01526DE138}" presName="sibTrans" presStyleLbl="sibTrans2D1" presStyleIdx="4" presStyleCnt="5"/>
      <dgm:spPr/>
      <dgm:t>
        <a:bodyPr/>
        <a:lstStyle/>
        <a:p>
          <a:endParaRPr lang="en-US"/>
        </a:p>
      </dgm:t>
    </dgm:pt>
    <dgm:pt modelId="{E1944FBA-CD11-4EDB-9448-1C6F00123AD3}" type="pres">
      <dgm:prSet presAssocID="{04CF3398-F259-430C-BAB4-BC01526DE138}" presName="connectorText" presStyleLbl="sibTrans2D1" presStyleIdx="4" presStyleCnt="5"/>
      <dgm:spPr/>
      <dgm:t>
        <a:bodyPr/>
        <a:lstStyle/>
        <a:p>
          <a:endParaRPr lang="en-US"/>
        </a:p>
      </dgm:t>
    </dgm:pt>
  </dgm:ptLst>
  <dgm:cxnLst>
    <dgm:cxn modelId="{D22461EB-9C33-448C-A4F3-9C499FE1F121}" type="presOf" srcId="{41C75AE1-FBD9-47BF-A439-9E29DD997213}" destId="{66DB7E7E-FD17-404A-9A7B-29B86B89FDCD}" srcOrd="0" destOrd="0" presId="urn:microsoft.com/office/officeart/2005/8/layout/cycle2"/>
    <dgm:cxn modelId="{E1D77350-949A-4ECC-A380-4907A6FB4754}" type="presOf" srcId="{95B30F5F-5F81-4610-961C-1134995E39EE}" destId="{4DD94AAD-5ED3-49EB-AF89-ED13FB90FC9E}" srcOrd="0" destOrd="0" presId="urn:microsoft.com/office/officeart/2005/8/layout/cycle2"/>
    <dgm:cxn modelId="{6B9AE767-DC9D-43B0-838F-F1FCAC3F8493}" type="presOf" srcId="{45FD520B-D731-495F-89B2-AF6D61B9917B}" destId="{5BC15DBF-1355-4A5A-B578-308F6CC45BDE}" srcOrd="0" destOrd="0" presId="urn:microsoft.com/office/officeart/2005/8/layout/cycle2"/>
    <dgm:cxn modelId="{C8C2CF16-04F2-4E9C-8FFC-B1B7D5E78AD5}" srcId="{0E49AF13-690C-46B9-AF8F-13FA5C08B924}" destId="{EAECF058-40EC-4E0C-A357-6B522AF394C2}" srcOrd="0" destOrd="0" parTransId="{A8D1DE0D-A9E7-416C-9FCB-5557DC89FF6C}" sibTransId="{CA55DD14-37DC-4EB8-842A-20BAC874B92C}"/>
    <dgm:cxn modelId="{42E3D9A2-7729-4DCF-8179-77BCCDDA7DC0}" srcId="{0E49AF13-690C-46B9-AF8F-13FA5C08B924}" destId="{45FD520B-D731-495F-89B2-AF6D61B9917B}" srcOrd="3" destOrd="0" parTransId="{7FA2C522-FF15-4073-8A18-FE0D9BE6C95F}" sibTransId="{EFE8BF38-B1C1-4D1F-AAFF-EDAE20FF3DFA}"/>
    <dgm:cxn modelId="{C7255076-E70A-433C-9C73-19F445574D80}" srcId="{0E49AF13-690C-46B9-AF8F-13FA5C08B924}" destId="{D7A1590F-D10F-485D-B83F-DFA12B0186FB}" srcOrd="4" destOrd="0" parTransId="{02F39536-AD9D-43B7-830C-C5FD0DFBA84D}" sibTransId="{04CF3398-F259-430C-BAB4-BC01526DE138}"/>
    <dgm:cxn modelId="{5FBF031B-B084-4228-B07C-AFB9B546CB5E}" srcId="{0E49AF13-690C-46B9-AF8F-13FA5C08B924}" destId="{95B30F5F-5F81-4610-961C-1134995E39EE}" srcOrd="2" destOrd="0" parTransId="{9CA4AB8F-EFB3-42A0-B004-1DFD120745A4}" sibTransId="{33B25121-EC6C-427A-93B5-AF083E18BA4B}"/>
    <dgm:cxn modelId="{F198D04C-1A41-492D-89D2-59A461D6A88A}" type="presOf" srcId="{33B25121-EC6C-427A-93B5-AF083E18BA4B}" destId="{78E17344-5ED7-43AC-96D6-35827D56A5B2}" srcOrd="1" destOrd="0" presId="urn:microsoft.com/office/officeart/2005/8/layout/cycle2"/>
    <dgm:cxn modelId="{1E308F47-0E0C-4809-8FE4-2620A86CB9E3}" srcId="{0E49AF13-690C-46B9-AF8F-13FA5C08B924}" destId="{92E47E1E-6753-49A7-A205-E41B31022DB6}" srcOrd="1" destOrd="0" parTransId="{7EBB1045-8D62-4A2A-A36D-E22098F2D64A}" sibTransId="{41C75AE1-FBD9-47BF-A439-9E29DD997213}"/>
    <dgm:cxn modelId="{53D54C2D-BDD9-4C60-8AED-F3795285334A}" type="presOf" srcId="{EFE8BF38-B1C1-4D1F-AAFF-EDAE20FF3DFA}" destId="{9F4133F9-8F32-4B3F-9618-99A3B8E35423}" srcOrd="0" destOrd="0" presId="urn:microsoft.com/office/officeart/2005/8/layout/cycle2"/>
    <dgm:cxn modelId="{95B45AB5-3C13-4069-8BC3-9F4EFDEBBDBD}" type="presOf" srcId="{04CF3398-F259-430C-BAB4-BC01526DE138}" destId="{E1944FBA-CD11-4EDB-9448-1C6F00123AD3}" srcOrd="1" destOrd="0" presId="urn:microsoft.com/office/officeart/2005/8/layout/cycle2"/>
    <dgm:cxn modelId="{F4733058-0022-4433-A1E3-B2589A39B44F}" type="presOf" srcId="{CA55DD14-37DC-4EB8-842A-20BAC874B92C}" destId="{DD0A6605-0250-4891-949F-8B9776A03A48}" srcOrd="0" destOrd="0" presId="urn:microsoft.com/office/officeart/2005/8/layout/cycle2"/>
    <dgm:cxn modelId="{DA26C215-4A35-42D6-AE3C-A82EA4D1FB88}" type="presOf" srcId="{41C75AE1-FBD9-47BF-A439-9E29DD997213}" destId="{34183F47-FAAB-45B8-A0D5-3BCA1126971E}" srcOrd="1" destOrd="0" presId="urn:microsoft.com/office/officeart/2005/8/layout/cycle2"/>
    <dgm:cxn modelId="{15BA26E0-0106-44D7-9B66-99922A2AC343}" type="presOf" srcId="{CA55DD14-37DC-4EB8-842A-20BAC874B92C}" destId="{43AC7870-0190-44E2-A5A3-71852151CEE1}" srcOrd="1" destOrd="0" presId="urn:microsoft.com/office/officeart/2005/8/layout/cycle2"/>
    <dgm:cxn modelId="{F87D300A-E4BD-4D89-AF39-B02449415D7C}" type="presOf" srcId="{33B25121-EC6C-427A-93B5-AF083E18BA4B}" destId="{F03CBF2E-D003-46A6-9A61-EC6EDDA5F7F9}" srcOrd="0" destOrd="0" presId="urn:microsoft.com/office/officeart/2005/8/layout/cycle2"/>
    <dgm:cxn modelId="{2716CB35-834E-4AAC-A10C-DBA9E6E8CCA8}" type="presOf" srcId="{EFE8BF38-B1C1-4D1F-AAFF-EDAE20FF3DFA}" destId="{538D7612-7E01-48D9-B09C-8C3242852D88}" srcOrd="1" destOrd="0" presId="urn:microsoft.com/office/officeart/2005/8/layout/cycle2"/>
    <dgm:cxn modelId="{8857FAB6-FA04-4636-BB02-8C3D394E0A98}" type="presOf" srcId="{92E47E1E-6753-49A7-A205-E41B31022DB6}" destId="{195DC5F8-630F-4A74-9B58-B66D7DD56563}" srcOrd="0" destOrd="0" presId="urn:microsoft.com/office/officeart/2005/8/layout/cycle2"/>
    <dgm:cxn modelId="{0D61527E-6876-4594-A09B-0E4493FD629E}" type="presOf" srcId="{0E49AF13-690C-46B9-AF8F-13FA5C08B924}" destId="{F4819344-5BC1-492F-8BEB-7103C7817177}" srcOrd="0" destOrd="0" presId="urn:microsoft.com/office/officeart/2005/8/layout/cycle2"/>
    <dgm:cxn modelId="{29F76E18-6AE9-415B-880E-67A56B9EE2DB}" type="presOf" srcId="{EAECF058-40EC-4E0C-A357-6B522AF394C2}" destId="{AE12079F-F210-472F-AF84-8FACA34D2FC1}" srcOrd="0" destOrd="0" presId="urn:microsoft.com/office/officeart/2005/8/layout/cycle2"/>
    <dgm:cxn modelId="{16FCAAD6-74FA-46B4-984E-3E7D6E6EEA7A}" type="presOf" srcId="{04CF3398-F259-430C-BAB4-BC01526DE138}" destId="{05D4BABA-48DD-4230-A0A1-5244C046C1D8}" srcOrd="0" destOrd="0" presId="urn:microsoft.com/office/officeart/2005/8/layout/cycle2"/>
    <dgm:cxn modelId="{161263B0-A081-4143-884D-7E914B2C6BA5}" type="presOf" srcId="{D7A1590F-D10F-485D-B83F-DFA12B0186FB}" destId="{6CD71AAD-E28B-4397-AFEF-F779948BD576}" srcOrd="0" destOrd="0" presId="urn:microsoft.com/office/officeart/2005/8/layout/cycle2"/>
    <dgm:cxn modelId="{F29C7495-0D1F-479E-B9E9-BC82EB835D7C}" type="presParOf" srcId="{F4819344-5BC1-492F-8BEB-7103C7817177}" destId="{AE12079F-F210-472F-AF84-8FACA34D2FC1}" srcOrd="0" destOrd="0" presId="urn:microsoft.com/office/officeart/2005/8/layout/cycle2"/>
    <dgm:cxn modelId="{6C9CDE7A-E6B9-4503-8583-7ABE64EDAE7C}" type="presParOf" srcId="{F4819344-5BC1-492F-8BEB-7103C7817177}" destId="{DD0A6605-0250-4891-949F-8B9776A03A48}" srcOrd="1" destOrd="0" presId="urn:microsoft.com/office/officeart/2005/8/layout/cycle2"/>
    <dgm:cxn modelId="{C5152AE7-F775-4986-A777-D7D99C8FD35D}" type="presParOf" srcId="{DD0A6605-0250-4891-949F-8B9776A03A48}" destId="{43AC7870-0190-44E2-A5A3-71852151CEE1}" srcOrd="0" destOrd="0" presId="urn:microsoft.com/office/officeart/2005/8/layout/cycle2"/>
    <dgm:cxn modelId="{198F6F75-B4FB-4CCC-85E9-D94354115A7C}" type="presParOf" srcId="{F4819344-5BC1-492F-8BEB-7103C7817177}" destId="{195DC5F8-630F-4A74-9B58-B66D7DD56563}" srcOrd="2" destOrd="0" presId="urn:microsoft.com/office/officeart/2005/8/layout/cycle2"/>
    <dgm:cxn modelId="{C93EE189-4904-4C5E-9E05-92B5C365B8C6}" type="presParOf" srcId="{F4819344-5BC1-492F-8BEB-7103C7817177}" destId="{66DB7E7E-FD17-404A-9A7B-29B86B89FDCD}" srcOrd="3" destOrd="0" presId="urn:microsoft.com/office/officeart/2005/8/layout/cycle2"/>
    <dgm:cxn modelId="{C120C062-E5A6-458F-8675-EE1A9972BF87}" type="presParOf" srcId="{66DB7E7E-FD17-404A-9A7B-29B86B89FDCD}" destId="{34183F47-FAAB-45B8-A0D5-3BCA1126971E}" srcOrd="0" destOrd="0" presId="urn:microsoft.com/office/officeart/2005/8/layout/cycle2"/>
    <dgm:cxn modelId="{6F6E1336-BC02-4B76-BD80-BE997B36E770}" type="presParOf" srcId="{F4819344-5BC1-492F-8BEB-7103C7817177}" destId="{4DD94AAD-5ED3-49EB-AF89-ED13FB90FC9E}" srcOrd="4" destOrd="0" presId="urn:microsoft.com/office/officeart/2005/8/layout/cycle2"/>
    <dgm:cxn modelId="{D3C36941-EB1E-47A0-A050-FACC4872C039}" type="presParOf" srcId="{F4819344-5BC1-492F-8BEB-7103C7817177}" destId="{F03CBF2E-D003-46A6-9A61-EC6EDDA5F7F9}" srcOrd="5" destOrd="0" presId="urn:microsoft.com/office/officeart/2005/8/layout/cycle2"/>
    <dgm:cxn modelId="{1915F1C6-C9EA-4EE5-AFB9-90ADA9FE405E}" type="presParOf" srcId="{F03CBF2E-D003-46A6-9A61-EC6EDDA5F7F9}" destId="{78E17344-5ED7-43AC-96D6-35827D56A5B2}" srcOrd="0" destOrd="0" presId="urn:microsoft.com/office/officeart/2005/8/layout/cycle2"/>
    <dgm:cxn modelId="{8156A631-9FC4-4FF0-BAA6-88C98676CED8}" type="presParOf" srcId="{F4819344-5BC1-492F-8BEB-7103C7817177}" destId="{5BC15DBF-1355-4A5A-B578-308F6CC45BDE}" srcOrd="6" destOrd="0" presId="urn:microsoft.com/office/officeart/2005/8/layout/cycle2"/>
    <dgm:cxn modelId="{B0D7CD14-5748-4C60-83AC-DFAB8E8D038C}" type="presParOf" srcId="{F4819344-5BC1-492F-8BEB-7103C7817177}" destId="{9F4133F9-8F32-4B3F-9618-99A3B8E35423}" srcOrd="7" destOrd="0" presId="urn:microsoft.com/office/officeart/2005/8/layout/cycle2"/>
    <dgm:cxn modelId="{AC511256-9A47-4B06-BFA6-FC9EA5D17ECF}" type="presParOf" srcId="{9F4133F9-8F32-4B3F-9618-99A3B8E35423}" destId="{538D7612-7E01-48D9-B09C-8C3242852D88}" srcOrd="0" destOrd="0" presId="urn:microsoft.com/office/officeart/2005/8/layout/cycle2"/>
    <dgm:cxn modelId="{18CEE01C-D828-48EF-AB67-AEA8E96A9E4E}" type="presParOf" srcId="{F4819344-5BC1-492F-8BEB-7103C7817177}" destId="{6CD71AAD-E28B-4397-AFEF-F779948BD576}" srcOrd="8" destOrd="0" presId="urn:microsoft.com/office/officeart/2005/8/layout/cycle2"/>
    <dgm:cxn modelId="{E44F6CAD-B030-4316-90AF-FEFC62E50B5B}" type="presParOf" srcId="{F4819344-5BC1-492F-8BEB-7103C7817177}" destId="{05D4BABA-48DD-4230-A0A1-5244C046C1D8}" srcOrd="9" destOrd="0" presId="urn:microsoft.com/office/officeart/2005/8/layout/cycle2"/>
    <dgm:cxn modelId="{9190C28A-F8EF-4DCF-AE3F-80C6AA169C23}" type="presParOf" srcId="{05D4BABA-48DD-4230-A0A1-5244C046C1D8}" destId="{E1944FBA-CD11-4EDB-9448-1C6F00123AD3}"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D2B6-7538-4737-BFF0-E478DABF4E81}">
      <dsp:nvSpPr>
        <dsp:cNvPr id="0" name=""/>
        <dsp:cNvSpPr/>
      </dsp:nvSpPr>
      <dsp:spPr>
        <a:xfrm>
          <a:off x="1233392" y="824682"/>
          <a:ext cx="2309902" cy="1540704"/>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41808" rIns="241808" bIns="241808" numCol="1" spcCol="1270" anchor="ctr" anchorCtr="0">
          <a:noAutofit/>
        </a:bodyPr>
        <a:lstStyle/>
        <a:p>
          <a:pPr marL="0" lvl="0" indent="0" algn="l" defTabSz="1511300">
            <a:lnSpc>
              <a:spcPct val="90000"/>
            </a:lnSpc>
            <a:spcBef>
              <a:spcPct val="0"/>
            </a:spcBef>
            <a:spcAft>
              <a:spcPct val="35000"/>
            </a:spcAft>
            <a:buNone/>
          </a:pPr>
          <a:r>
            <a:rPr lang="en-US" sz="3400" kern="1200" dirty="0"/>
            <a:t>39 million females</a:t>
          </a:r>
        </a:p>
      </dsp:txBody>
      <dsp:txXfrm>
        <a:off x="1602976" y="824682"/>
        <a:ext cx="1940317" cy="1540704"/>
      </dsp:txXfrm>
    </dsp:sp>
    <dsp:sp modelId="{FE95E738-6014-4CCB-B662-A35A79D00F78}">
      <dsp:nvSpPr>
        <dsp:cNvPr id="0" name=""/>
        <dsp:cNvSpPr/>
      </dsp:nvSpPr>
      <dsp:spPr>
        <a:xfrm>
          <a:off x="1233392" y="2365386"/>
          <a:ext cx="2309902" cy="1540704"/>
        </a:xfrm>
        <a:prstGeom prst="rect">
          <a:avLst/>
        </a:prstGeom>
        <a:solidFill>
          <a:schemeClr val="accent4">
            <a:tint val="40000"/>
            <a:alpha val="90000"/>
            <a:hueOff val="2567251"/>
            <a:satOff val="-12173"/>
            <a:lumOff val="-653"/>
            <a:alphaOff val="0"/>
          </a:schemeClr>
        </a:solidFill>
        <a:ln w="19050" cap="flat" cmpd="sng" algn="ctr">
          <a:solidFill>
            <a:schemeClr val="accent4">
              <a:tint val="40000"/>
              <a:alpha val="90000"/>
              <a:hueOff val="2567251"/>
              <a:satOff val="-12173"/>
              <a:lumOff val="-6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41808" rIns="241808" bIns="241808" numCol="1" spcCol="1270" anchor="ctr" anchorCtr="0">
          <a:noAutofit/>
        </a:bodyPr>
        <a:lstStyle/>
        <a:p>
          <a:pPr marL="0" lvl="0" indent="0" algn="l" defTabSz="1511300">
            <a:lnSpc>
              <a:spcPct val="90000"/>
            </a:lnSpc>
            <a:spcBef>
              <a:spcPct val="0"/>
            </a:spcBef>
            <a:spcAft>
              <a:spcPct val="35000"/>
            </a:spcAft>
            <a:buNone/>
          </a:pPr>
          <a:r>
            <a:rPr lang="en-US" sz="3400" kern="1200" dirty="0"/>
            <a:t>38 million males</a:t>
          </a:r>
        </a:p>
      </dsp:txBody>
      <dsp:txXfrm>
        <a:off x="1602976" y="2365386"/>
        <a:ext cx="1940317" cy="1540704"/>
      </dsp:txXfrm>
    </dsp:sp>
    <dsp:sp modelId="{E8E63613-713F-4C02-B367-DF78E4A1AF5B}">
      <dsp:nvSpPr>
        <dsp:cNvPr id="0" name=""/>
        <dsp:cNvSpPr/>
      </dsp:nvSpPr>
      <dsp:spPr>
        <a:xfrm>
          <a:off x="1444" y="208708"/>
          <a:ext cx="1539934" cy="153993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2001</a:t>
          </a:r>
        </a:p>
        <a:p>
          <a:pPr marL="0" lvl="0" indent="0" algn="ctr" defTabSz="800100">
            <a:lnSpc>
              <a:spcPct val="90000"/>
            </a:lnSpc>
            <a:spcBef>
              <a:spcPct val="0"/>
            </a:spcBef>
            <a:spcAft>
              <a:spcPct val="35000"/>
            </a:spcAft>
            <a:buNone/>
          </a:pPr>
          <a:r>
            <a:rPr lang="en-US" sz="1800" kern="1200" dirty="0"/>
            <a:t>7.4%</a:t>
          </a:r>
        </a:p>
        <a:p>
          <a:pPr marL="0" lvl="0" indent="0" algn="ctr" defTabSz="800100">
            <a:lnSpc>
              <a:spcPct val="90000"/>
            </a:lnSpc>
            <a:spcBef>
              <a:spcPct val="0"/>
            </a:spcBef>
            <a:spcAft>
              <a:spcPct val="35000"/>
            </a:spcAft>
            <a:buNone/>
          </a:pPr>
          <a:r>
            <a:rPr lang="en-US" sz="1800" kern="1200" dirty="0"/>
            <a:t>77 million</a:t>
          </a:r>
        </a:p>
      </dsp:txBody>
      <dsp:txXfrm>
        <a:off x="1444" y="208708"/>
        <a:ext cx="1539934" cy="1539934"/>
      </dsp:txXfrm>
    </dsp:sp>
    <dsp:sp modelId="{AB4C4086-7C83-4C7F-9E80-9F905322A29A}">
      <dsp:nvSpPr>
        <dsp:cNvPr id="0" name=""/>
        <dsp:cNvSpPr/>
      </dsp:nvSpPr>
      <dsp:spPr>
        <a:xfrm>
          <a:off x="5083228" y="824682"/>
          <a:ext cx="2309902" cy="1540704"/>
        </a:xfrm>
        <a:prstGeom prst="rect">
          <a:avLst/>
        </a:prstGeom>
        <a:solidFill>
          <a:schemeClr val="accent4">
            <a:tint val="40000"/>
            <a:alpha val="90000"/>
            <a:hueOff val="5134502"/>
            <a:satOff val="-24345"/>
            <a:lumOff val="-1306"/>
            <a:alphaOff val="0"/>
          </a:schemeClr>
        </a:solidFill>
        <a:ln w="19050" cap="flat" cmpd="sng" algn="ctr">
          <a:solidFill>
            <a:schemeClr val="accent4">
              <a:tint val="40000"/>
              <a:alpha val="90000"/>
              <a:hueOff val="5134502"/>
              <a:satOff val="-24345"/>
              <a:lumOff val="-13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41808" rIns="241808" bIns="241808" numCol="1" spcCol="1270" anchor="ctr" anchorCtr="0">
          <a:noAutofit/>
        </a:bodyPr>
        <a:lstStyle/>
        <a:p>
          <a:pPr marL="0" lvl="0" indent="0" algn="l" defTabSz="1511300">
            <a:lnSpc>
              <a:spcPct val="90000"/>
            </a:lnSpc>
            <a:spcBef>
              <a:spcPct val="0"/>
            </a:spcBef>
            <a:spcAft>
              <a:spcPct val="35000"/>
            </a:spcAft>
            <a:buNone/>
          </a:pPr>
          <a:r>
            <a:rPr lang="en-US" sz="3400" kern="1200" dirty="0"/>
            <a:t>53 million females</a:t>
          </a:r>
        </a:p>
      </dsp:txBody>
      <dsp:txXfrm>
        <a:off x="5452813" y="824682"/>
        <a:ext cx="1940317" cy="1540704"/>
      </dsp:txXfrm>
    </dsp:sp>
    <dsp:sp modelId="{EE25FAB0-DEA3-47B0-A2B1-13839ACCED3E}">
      <dsp:nvSpPr>
        <dsp:cNvPr id="0" name=""/>
        <dsp:cNvSpPr/>
      </dsp:nvSpPr>
      <dsp:spPr>
        <a:xfrm>
          <a:off x="5083228" y="2365386"/>
          <a:ext cx="2309902" cy="1540704"/>
        </a:xfrm>
        <a:prstGeom prst="rect">
          <a:avLst/>
        </a:prstGeom>
        <a:solidFill>
          <a:schemeClr val="accent4">
            <a:tint val="40000"/>
            <a:alpha val="90000"/>
            <a:hueOff val="7701753"/>
            <a:satOff val="-36518"/>
            <a:lumOff val="-1959"/>
            <a:alphaOff val="0"/>
          </a:schemeClr>
        </a:solidFill>
        <a:ln w="19050" cap="flat" cmpd="sng" algn="ctr">
          <a:solidFill>
            <a:schemeClr val="accent4">
              <a:tint val="40000"/>
              <a:alpha val="90000"/>
              <a:hueOff val="7701753"/>
              <a:satOff val="-36518"/>
              <a:lumOff val="-1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41808" rIns="241808" bIns="241808" numCol="1" spcCol="1270" anchor="ctr" anchorCtr="0">
          <a:noAutofit/>
        </a:bodyPr>
        <a:lstStyle/>
        <a:p>
          <a:pPr marL="0" lvl="0" indent="0" algn="l" defTabSz="1511300">
            <a:lnSpc>
              <a:spcPct val="90000"/>
            </a:lnSpc>
            <a:spcBef>
              <a:spcPct val="0"/>
            </a:spcBef>
            <a:spcAft>
              <a:spcPct val="35000"/>
            </a:spcAft>
            <a:buNone/>
          </a:pPr>
          <a:r>
            <a:rPr lang="en-US" sz="3400" kern="1200" dirty="0"/>
            <a:t>51 million males</a:t>
          </a:r>
        </a:p>
      </dsp:txBody>
      <dsp:txXfrm>
        <a:off x="5452813" y="2365386"/>
        <a:ext cx="1940317" cy="1540704"/>
      </dsp:txXfrm>
    </dsp:sp>
    <dsp:sp modelId="{3B3580D9-D3A3-4259-8F78-0D7249ADD384}">
      <dsp:nvSpPr>
        <dsp:cNvPr id="0" name=""/>
        <dsp:cNvSpPr/>
      </dsp:nvSpPr>
      <dsp:spPr>
        <a:xfrm>
          <a:off x="3851280" y="208708"/>
          <a:ext cx="1539934" cy="1539934"/>
        </a:xfrm>
        <a:prstGeom prst="ellipse">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2011</a:t>
          </a:r>
        </a:p>
        <a:p>
          <a:pPr marL="0" lvl="0" indent="0" algn="ctr" defTabSz="800100">
            <a:lnSpc>
              <a:spcPct val="90000"/>
            </a:lnSpc>
            <a:spcBef>
              <a:spcPct val="0"/>
            </a:spcBef>
            <a:spcAft>
              <a:spcPct val="35000"/>
            </a:spcAft>
            <a:buNone/>
          </a:pPr>
          <a:r>
            <a:rPr lang="en-US" sz="1800" kern="1200" dirty="0"/>
            <a:t>8.6%</a:t>
          </a:r>
        </a:p>
        <a:p>
          <a:pPr marL="0" lvl="0" indent="0" algn="ctr" defTabSz="800100">
            <a:lnSpc>
              <a:spcPct val="90000"/>
            </a:lnSpc>
            <a:spcBef>
              <a:spcPct val="0"/>
            </a:spcBef>
            <a:spcAft>
              <a:spcPct val="35000"/>
            </a:spcAft>
            <a:buNone/>
          </a:pPr>
          <a:r>
            <a:rPr lang="en-US" sz="1800" kern="1200" dirty="0"/>
            <a:t>104 Million</a:t>
          </a:r>
        </a:p>
      </dsp:txBody>
      <dsp:txXfrm>
        <a:off x="3851280" y="208708"/>
        <a:ext cx="1539934" cy="1539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3467F-B6B7-4911-BB33-7B34D5EF2F8B}">
      <dsp:nvSpPr>
        <dsp:cNvPr id="0" name=""/>
        <dsp:cNvSpPr/>
      </dsp:nvSpPr>
      <dsp:spPr>
        <a:xfrm>
          <a:off x="484108" y="2530"/>
          <a:ext cx="2245369" cy="13472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Poverty</a:t>
          </a:r>
        </a:p>
      </dsp:txBody>
      <dsp:txXfrm>
        <a:off x="484108" y="2530"/>
        <a:ext cx="2245369" cy="1347221"/>
      </dsp:txXfrm>
    </dsp:sp>
    <dsp:sp modelId="{39D4AB10-07D5-4920-9A5E-26E3C578D4CB}">
      <dsp:nvSpPr>
        <dsp:cNvPr id="0" name=""/>
        <dsp:cNvSpPr/>
      </dsp:nvSpPr>
      <dsp:spPr>
        <a:xfrm>
          <a:off x="2954015" y="2530"/>
          <a:ext cx="2245369" cy="1347221"/>
        </a:xfrm>
        <a:prstGeom prst="rect">
          <a:avLst/>
        </a:prstGeom>
        <a:solidFill>
          <a:schemeClr val="accent2">
            <a:hueOff val="343292"/>
            <a:satOff val="-6101"/>
            <a:lumOff val="1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Illiteracy </a:t>
          </a:r>
        </a:p>
      </dsp:txBody>
      <dsp:txXfrm>
        <a:off x="2954015" y="2530"/>
        <a:ext cx="2245369" cy="1347221"/>
      </dsp:txXfrm>
    </dsp:sp>
    <dsp:sp modelId="{F1EB0723-DC07-4598-8D9A-5444FC4DBC41}">
      <dsp:nvSpPr>
        <dsp:cNvPr id="0" name=""/>
        <dsp:cNvSpPr/>
      </dsp:nvSpPr>
      <dsp:spPr>
        <a:xfrm>
          <a:off x="5423921" y="2530"/>
          <a:ext cx="2245369" cy="1347221"/>
        </a:xfrm>
        <a:prstGeom prst="rect">
          <a:avLst/>
        </a:prstGeom>
        <a:solidFill>
          <a:schemeClr val="accent2">
            <a:hueOff val="686585"/>
            <a:satOff val="-12202"/>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Employment </a:t>
          </a:r>
        </a:p>
      </dsp:txBody>
      <dsp:txXfrm>
        <a:off x="5423921" y="2530"/>
        <a:ext cx="2245369" cy="1347221"/>
      </dsp:txXfrm>
    </dsp:sp>
    <dsp:sp modelId="{68642787-FBE8-4A2C-836A-0F3E6EBBB391}">
      <dsp:nvSpPr>
        <dsp:cNvPr id="0" name=""/>
        <dsp:cNvSpPr/>
      </dsp:nvSpPr>
      <dsp:spPr>
        <a:xfrm>
          <a:off x="484108" y="1574289"/>
          <a:ext cx="2245369" cy="1347221"/>
        </a:xfrm>
        <a:prstGeom prst="rect">
          <a:avLst/>
        </a:prstGeom>
        <a:solidFill>
          <a:schemeClr val="accent2">
            <a:hueOff val="1029877"/>
            <a:satOff val="-18303"/>
            <a:lumOff val="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Dependency</a:t>
          </a:r>
        </a:p>
      </dsp:txBody>
      <dsp:txXfrm>
        <a:off x="484108" y="1574289"/>
        <a:ext cx="2245369" cy="1347221"/>
      </dsp:txXfrm>
    </dsp:sp>
    <dsp:sp modelId="{821B4724-0EF3-4E1B-B8AD-C02713070244}">
      <dsp:nvSpPr>
        <dsp:cNvPr id="0" name=""/>
        <dsp:cNvSpPr/>
      </dsp:nvSpPr>
      <dsp:spPr>
        <a:xfrm>
          <a:off x="2954015" y="1574289"/>
          <a:ext cx="2245369" cy="1347221"/>
        </a:xfrm>
        <a:prstGeom prst="rect">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Living conditions</a:t>
          </a:r>
        </a:p>
      </dsp:txBody>
      <dsp:txXfrm>
        <a:off x="2954015" y="1574289"/>
        <a:ext cx="2245369" cy="1347221"/>
      </dsp:txXfrm>
    </dsp:sp>
    <dsp:sp modelId="{A41A97BD-D664-48A6-AA6E-F0E42BCDC749}">
      <dsp:nvSpPr>
        <dsp:cNvPr id="0" name=""/>
        <dsp:cNvSpPr/>
      </dsp:nvSpPr>
      <dsp:spPr>
        <a:xfrm>
          <a:off x="5423921" y="1574289"/>
          <a:ext cx="2245369" cy="1347221"/>
        </a:xfrm>
        <a:prstGeom prst="rect">
          <a:avLst/>
        </a:prstGeom>
        <a:solidFill>
          <a:schemeClr val="accent2">
            <a:hueOff val="1716462"/>
            <a:satOff val="-30505"/>
            <a:lumOff val="9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Health issues</a:t>
          </a:r>
        </a:p>
      </dsp:txBody>
      <dsp:txXfrm>
        <a:off x="5423921" y="1574289"/>
        <a:ext cx="2245369" cy="1347221"/>
      </dsp:txXfrm>
    </dsp:sp>
    <dsp:sp modelId="{C98B14AD-E925-4061-8BAE-1D487961B06D}">
      <dsp:nvSpPr>
        <dsp:cNvPr id="0" name=""/>
        <dsp:cNvSpPr/>
      </dsp:nvSpPr>
      <dsp:spPr>
        <a:xfrm>
          <a:off x="484108" y="3146047"/>
          <a:ext cx="2245369" cy="1347221"/>
        </a:xfrm>
        <a:prstGeom prst="rect">
          <a:avLst/>
        </a:prstGeom>
        <a:solidFill>
          <a:schemeClr val="accent2">
            <a:hueOff val="2059755"/>
            <a:satOff val="-36606"/>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Elder abuse</a:t>
          </a:r>
        </a:p>
      </dsp:txBody>
      <dsp:txXfrm>
        <a:off x="484108" y="3146047"/>
        <a:ext cx="2245369" cy="1347221"/>
      </dsp:txXfrm>
    </dsp:sp>
    <dsp:sp modelId="{A5C7A947-0AA0-4C25-AA9A-CC5A7A9E3B62}">
      <dsp:nvSpPr>
        <dsp:cNvPr id="0" name=""/>
        <dsp:cNvSpPr/>
      </dsp:nvSpPr>
      <dsp:spPr>
        <a:xfrm>
          <a:off x="2954015" y="3146047"/>
          <a:ext cx="2245369" cy="1347221"/>
        </a:xfrm>
        <a:prstGeom prst="rect">
          <a:avLst/>
        </a:prstGeom>
        <a:solidFill>
          <a:schemeClr val="accent2">
            <a:hueOff val="2403047"/>
            <a:satOff val="-42707"/>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Neglect </a:t>
          </a:r>
        </a:p>
      </dsp:txBody>
      <dsp:txXfrm>
        <a:off x="2954015" y="3146047"/>
        <a:ext cx="2245369" cy="1347221"/>
      </dsp:txXfrm>
    </dsp:sp>
    <dsp:sp modelId="{353BE68A-6A7E-49B8-BE6F-E62976721C87}">
      <dsp:nvSpPr>
        <dsp:cNvPr id="0" name=""/>
        <dsp:cNvSpPr/>
      </dsp:nvSpPr>
      <dsp:spPr>
        <a:xfrm>
          <a:off x="5423921" y="3146047"/>
          <a:ext cx="2245369" cy="1347221"/>
        </a:xfrm>
        <a:prstGeom prst="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Dementia &amp; Alzheimer's</a:t>
          </a:r>
        </a:p>
      </dsp:txBody>
      <dsp:txXfrm>
        <a:off x="5423921" y="3146047"/>
        <a:ext cx="2245369" cy="1347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079F-F210-472F-AF84-8FACA34D2FC1}">
      <dsp:nvSpPr>
        <dsp:cNvPr id="0" name=""/>
        <dsp:cNvSpPr/>
      </dsp:nvSpPr>
      <dsp:spPr>
        <a:xfrm>
          <a:off x="3324947" y="-5217"/>
          <a:ext cx="1357572" cy="135757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Preventive &amp; promotive care</a:t>
          </a:r>
        </a:p>
      </dsp:txBody>
      <dsp:txXfrm>
        <a:off x="3523759" y="193595"/>
        <a:ext cx="959948" cy="959948"/>
      </dsp:txXfrm>
    </dsp:sp>
    <dsp:sp modelId="{DD0A6605-0250-4891-949F-8B9776A03A48}">
      <dsp:nvSpPr>
        <dsp:cNvPr id="0" name=""/>
        <dsp:cNvSpPr/>
      </dsp:nvSpPr>
      <dsp:spPr>
        <a:xfrm rot="2160000">
          <a:off x="4628639" y="1013010"/>
          <a:ext cx="315221" cy="4581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37669" y="1076854"/>
        <a:ext cx="220655" cy="274908"/>
      </dsp:txXfrm>
    </dsp:sp>
    <dsp:sp modelId="{195DC5F8-630F-4A74-9B58-B66D7DD56563}">
      <dsp:nvSpPr>
        <dsp:cNvPr id="0" name=""/>
        <dsp:cNvSpPr/>
      </dsp:nvSpPr>
      <dsp:spPr>
        <a:xfrm>
          <a:off x="4827619" y="1192564"/>
          <a:ext cx="1649437" cy="1357572"/>
        </a:xfrm>
        <a:prstGeom prst="ellipse">
          <a:avLst/>
        </a:prstGeom>
        <a:solidFill>
          <a:schemeClr val="accent2">
            <a:hueOff val="686585"/>
            <a:satOff val="-12202"/>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Management  of illness</a:t>
          </a:r>
        </a:p>
      </dsp:txBody>
      <dsp:txXfrm>
        <a:off x="5069173" y="1391376"/>
        <a:ext cx="1166329" cy="959948"/>
      </dsp:txXfrm>
    </dsp:sp>
    <dsp:sp modelId="{66DB7E7E-FD17-404A-9A7B-29B86B89FDCD}">
      <dsp:nvSpPr>
        <dsp:cNvPr id="0" name=""/>
        <dsp:cNvSpPr/>
      </dsp:nvSpPr>
      <dsp:spPr>
        <a:xfrm rot="6480000">
          <a:off x="5168974" y="2598527"/>
          <a:ext cx="345308" cy="458180"/>
        </a:xfrm>
        <a:prstGeom prst="rightArrow">
          <a:avLst>
            <a:gd name="adj1" fmla="val 60000"/>
            <a:gd name="adj2" fmla="val 50000"/>
          </a:avLst>
        </a:prstGeom>
        <a:solidFill>
          <a:schemeClr val="accent2">
            <a:hueOff val="686585"/>
            <a:satOff val="-12202"/>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236776" y="2640902"/>
        <a:ext cx="241716" cy="274908"/>
      </dsp:txXfrm>
    </dsp:sp>
    <dsp:sp modelId="{4DD94AAD-5ED3-49EB-AF89-ED13FB90FC9E}">
      <dsp:nvSpPr>
        <dsp:cNvPr id="0" name=""/>
        <dsp:cNvSpPr/>
      </dsp:nvSpPr>
      <dsp:spPr>
        <a:xfrm>
          <a:off x="4028626" y="3130615"/>
          <a:ext cx="1988002" cy="1357572"/>
        </a:xfrm>
        <a:prstGeom prst="ellipse">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Man power development </a:t>
          </a:r>
        </a:p>
      </dsp:txBody>
      <dsp:txXfrm>
        <a:off x="4319762" y="3329427"/>
        <a:ext cx="1405730" cy="959948"/>
      </dsp:txXfrm>
    </dsp:sp>
    <dsp:sp modelId="{F03CBF2E-D003-46A6-9A61-EC6EDDA5F7F9}">
      <dsp:nvSpPr>
        <dsp:cNvPr id="0" name=""/>
        <dsp:cNvSpPr/>
      </dsp:nvSpPr>
      <dsp:spPr>
        <a:xfrm rot="10800000">
          <a:off x="3829447" y="3580311"/>
          <a:ext cx="140752" cy="458180"/>
        </a:xfrm>
        <a:prstGeom prst="rightArrow">
          <a:avLst>
            <a:gd name="adj1" fmla="val 60000"/>
            <a:gd name="adj2" fmla="val 50000"/>
          </a:avLst>
        </a:prstGeom>
        <a:solidFill>
          <a:schemeClr val="accent2">
            <a:hueOff val="1373170"/>
            <a:satOff val="-24404"/>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71673" y="3671947"/>
        <a:ext cx="98526" cy="274908"/>
      </dsp:txXfrm>
    </dsp:sp>
    <dsp:sp modelId="{5BC15DBF-1355-4A5A-B578-308F6CC45BDE}">
      <dsp:nvSpPr>
        <dsp:cNvPr id="0" name=""/>
        <dsp:cNvSpPr/>
      </dsp:nvSpPr>
      <dsp:spPr>
        <a:xfrm>
          <a:off x="2206624" y="3117786"/>
          <a:ext cx="1556430" cy="1383231"/>
        </a:xfrm>
        <a:prstGeom prst="ellipse">
          <a:avLst/>
        </a:prstGeom>
        <a:solidFill>
          <a:schemeClr val="accent2">
            <a:hueOff val="2059755"/>
            <a:satOff val="-36606"/>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Medical Rehab &amp; therapeutic intervention</a:t>
          </a:r>
        </a:p>
      </dsp:txBody>
      <dsp:txXfrm>
        <a:off x="2434558" y="3320355"/>
        <a:ext cx="1100562" cy="978093"/>
      </dsp:txXfrm>
    </dsp:sp>
    <dsp:sp modelId="{9F4133F9-8F32-4B3F-9618-99A3B8E35423}">
      <dsp:nvSpPr>
        <dsp:cNvPr id="0" name=""/>
        <dsp:cNvSpPr/>
      </dsp:nvSpPr>
      <dsp:spPr>
        <a:xfrm rot="15120000">
          <a:off x="2494984" y="2611254"/>
          <a:ext cx="349979" cy="458180"/>
        </a:xfrm>
        <a:prstGeom prst="rightArrow">
          <a:avLst>
            <a:gd name="adj1" fmla="val 60000"/>
            <a:gd name="adj2" fmla="val 50000"/>
          </a:avLst>
        </a:prstGeom>
        <a:solidFill>
          <a:schemeClr val="accent2">
            <a:hueOff val="2059755"/>
            <a:satOff val="-36606"/>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63703" y="2752818"/>
        <a:ext cx="244985" cy="274908"/>
      </dsp:txXfrm>
    </dsp:sp>
    <dsp:sp modelId="{6CD71AAD-E28B-4397-AFEF-F779948BD576}">
      <dsp:nvSpPr>
        <dsp:cNvPr id="0" name=""/>
        <dsp:cNvSpPr/>
      </dsp:nvSpPr>
      <dsp:spPr>
        <a:xfrm>
          <a:off x="1676342" y="1192564"/>
          <a:ext cx="1357572" cy="1357572"/>
        </a:xfrm>
        <a:prstGeom prst="ellipse">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IEC</a:t>
          </a:r>
        </a:p>
      </dsp:txBody>
      <dsp:txXfrm>
        <a:off x="1875154" y="1391376"/>
        <a:ext cx="959948" cy="959948"/>
      </dsp:txXfrm>
    </dsp:sp>
    <dsp:sp modelId="{05D4BABA-48DD-4230-A0A1-5244C046C1D8}">
      <dsp:nvSpPr>
        <dsp:cNvPr id="0" name=""/>
        <dsp:cNvSpPr/>
      </dsp:nvSpPr>
      <dsp:spPr>
        <a:xfrm rot="19440000">
          <a:off x="2990919" y="1049366"/>
          <a:ext cx="360513" cy="458180"/>
        </a:xfrm>
        <a:prstGeom prst="rightArrow">
          <a:avLst>
            <a:gd name="adj1" fmla="val 60000"/>
            <a:gd name="adj2" fmla="val 50000"/>
          </a:avLst>
        </a:prstGeom>
        <a:solidFill>
          <a:schemeClr val="accent2">
            <a:hueOff val="2746340"/>
            <a:satOff val="-48808"/>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01247" y="1172788"/>
        <a:ext cx="252359" cy="27490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7/5/2024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7/5/2024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7/5/2024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7/5/2024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7/5/2024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7/5/2024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SENIOR CITIZENS IN INDIA</a:t>
            </a:r>
            <a:br>
              <a:rPr lang="en-US" dirty="0"/>
            </a:br>
            <a:r>
              <a:rPr lang="en-US" dirty="0"/>
              <a:t>HEALTH RELATED LEGAL RIGHTS &amp; BENEFITS FOR THE ELDERLY</a:t>
            </a:r>
            <a:br>
              <a:rPr lang="en-US" dirty="0"/>
            </a:br>
            <a:r>
              <a:rPr lang="en-US" dirty="0"/>
              <a:t/>
            </a:r>
            <a:br>
              <a:rPr lang="en-US" dirty="0"/>
            </a:br>
            <a:r>
              <a:rPr lang="en-US" sz="2200" dirty="0">
                <a:solidFill>
                  <a:schemeClr val="tx1"/>
                </a:solidFill>
                <a:latin typeface="Times New Roman" panose="02020603050405020304" pitchFamily="18" charset="0"/>
                <a:cs typeface="Times New Roman" panose="02020603050405020304" pitchFamily="18" charset="0"/>
              </a:rPr>
              <a:t>Dr. Doss Prakash</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Dept. OF community physiotherapy</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MGM institute of physiotherapy </a:t>
            </a:r>
            <a:br>
              <a:rPr lang="en-US" sz="2200" dirty="0">
                <a:solidFill>
                  <a:schemeClr val="tx1"/>
                </a:solidFill>
                <a:latin typeface="Times New Roman" panose="02020603050405020304" pitchFamily="18" charset="0"/>
                <a:cs typeface="Times New Roman" panose="02020603050405020304" pitchFamily="18" charset="0"/>
              </a:rPr>
            </a:br>
            <a:r>
              <a:rPr lang="en-US" sz="2200" dirty="0" err="1">
                <a:solidFill>
                  <a:schemeClr val="tx1"/>
                </a:solidFill>
                <a:latin typeface="Times New Roman" panose="02020603050405020304" pitchFamily="18" charset="0"/>
                <a:cs typeface="Times New Roman" panose="02020603050405020304" pitchFamily="18" charset="0"/>
              </a:rPr>
              <a:t>chh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samBhajingar</a:t>
            </a:r>
            <a:r>
              <a:rPr lang="en-US" sz="2800" b="1" dirty="0">
                <a:solidFill>
                  <a:srgbClr val="002060"/>
                </a:solidFill>
                <a:latin typeface="Times New Roman" panose="02020603050405020304" pitchFamily="18" charset="0"/>
                <a:cs typeface="Times New Roman" panose="02020603050405020304" pitchFamily="18" charset="0"/>
              </a:rPr>
              <a:t/>
            </a:r>
            <a:br>
              <a:rPr lang="en-US" sz="2800" b="1" dirty="0">
                <a:solidFill>
                  <a:srgbClr val="002060"/>
                </a:solidFill>
                <a:latin typeface="Times New Roman" panose="02020603050405020304" pitchFamily="18" charset="0"/>
                <a:cs typeface="Times New Roman" panose="02020603050405020304" pitchFamily="18" charset="0"/>
              </a:rPr>
            </a:br>
            <a:endParaRPr lang="en-US" sz="2700" dirty="0"/>
          </a:p>
        </p:txBody>
      </p:sp>
      <p:sp>
        <p:nvSpPr>
          <p:cNvPr id="3" name="Subtitle 2"/>
          <p:cNvSpPr>
            <a:spLocks noGrp="1"/>
          </p:cNvSpPr>
          <p:nvPr>
            <p:ph type="subTitle" idx="1"/>
          </p:nvPr>
        </p:nvSpPr>
        <p:spPr/>
        <p:txBody>
          <a:bodyPr/>
          <a:lstStyle/>
          <a:p>
            <a:endParaRPr lang="en-US"/>
          </a:p>
        </p:txBody>
      </p:sp>
      <p:pic>
        <p:nvPicPr>
          <p:cNvPr id="1026" name="Picture 2" descr="C:\Users\Doss Prakash\Desktop\mgm_logo.jpg"/>
          <p:cNvPicPr>
            <a:picLocks noChangeAspect="1" noChangeArrowheads="1"/>
          </p:cNvPicPr>
          <p:nvPr/>
        </p:nvPicPr>
        <p:blipFill>
          <a:blip r:embed="rId2" cstate="print"/>
          <a:srcRect/>
          <a:stretch>
            <a:fillRect/>
          </a:stretch>
        </p:blipFill>
        <p:spPr bwMode="auto">
          <a:xfrm>
            <a:off x="304800" y="228600"/>
            <a:ext cx="1543050" cy="77345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old-age homes</a:t>
            </a:r>
          </a:p>
        </p:txBody>
      </p:sp>
      <p:sp>
        <p:nvSpPr>
          <p:cNvPr id="3" name="Content Placeholder 2"/>
          <p:cNvSpPr>
            <a:spLocks noGrp="1"/>
          </p:cNvSpPr>
          <p:nvPr>
            <p:ph sz="quarter" idx="1"/>
          </p:nvPr>
        </p:nvSpPr>
        <p:spPr/>
        <p:txBody>
          <a:bodyPr>
            <a:normAutofit fontScale="92500" lnSpcReduction="10000"/>
          </a:bodyPr>
          <a:lstStyle/>
          <a:p>
            <a:pPr algn="just"/>
            <a:r>
              <a:rPr lang="en-US" dirty="0"/>
              <a:t>In today's state of urbanization in which women are increasingly joining the workforce, the roots of joint family systems are eroding. </a:t>
            </a:r>
          </a:p>
          <a:p>
            <a:pPr algn="just"/>
            <a:r>
              <a:rPr lang="en-US" dirty="0"/>
              <a:t>Higher numbers of older people who have spent most of their life with their joint/extended families may face loneliness and marginalization in their old age. </a:t>
            </a:r>
          </a:p>
          <a:p>
            <a:pPr algn="just"/>
            <a:r>
              <a:rPr lang="en-US" dirty="0"/>
              <a:t>In rural areas the older members of families, (i.e.: people who are above 60 years of age), are respected more and are considered a strong part of the family as the joint family system remains part of their roots.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l="23755" t="23729" r="41940" b="33898"/>
          <a:stretch>
            <a:fillRect/>
          </a:stretch>
        </p:blipFill>
        <p:spPr bwMode="auto">
          <a:xfrm>
            <a:off x="609600" y="609600"/>
            <a:ext cx="7924799" cy="55033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of ageing population </a:t>
            </a:r>
          </a:p>
        </p:txBody>
      </p:sp>
      <p:graphicFrame>
        <p:nvGraphicFramePr>
          <p:cNvPr id="4" name="Content Placeholder 3"/>
          <p:cNvGraphicFramePr>
            <a:graphicFrameLocks noGrp="1"/>
          </p:cNvGraphicFramePr>
          <p:nvPr>
            <p:ph sz="quarter" idx="1"/>
          </p:nvPr>
        </p:nvGraphicFramePr>
        <p:xfrm>
          <a:off x="612775" y="17526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graphicEl>
                                              <a:dgm id="{9043467F-B6B7-4911-BB33-7B34D5EF2F8B}"/>
                                            </p:graphicEl>
                                          </p:spTgt>
                                        </p:tgtEl>
                                        <p:attrNameLst>
                                          <p:attrName>style.visibility</p:attrName>
                                        </p:attrNameLst>
                                      </p:cBhvr>
                                      <p:to>
                                        <p:strVal val="visible"/>
                                      </p:to>
                                    </p:set>
                                    <p:anim calcmode="lin" valueType="num">
                                      <p:cBhvr additive="base">
                                        <p:cTn id="7" dur="500" fill="hold"/>
                                        <p:tgtEl>
                                          <p:spTgt spid="4">
                                            <p:graphicEl>
                                              <a:dgm id="{9043467F-B6B7-4911-BB33-7B34D5EF2F8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043467F-B6B7-4911-BB33-7B34D5EF2F8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graphicEl>
                                              <a:dgm id="{39D4AB10-07D5-4920-9A5E-26E3C578D4CB}"/>
                                            </p:graphicEl>
                                          </p:spTgt>
                                        </p:tgtEl>
                                        <p:attrNameLst>
                                          <p:attrName>style.visibility</p:attrName>
                                        </p:attrNameLst>
                                      </p:cBhvr>
                                      <p:to>
                                        <p:strVal val="visible"/>
                                      </p:to>
                                    </p:set>
                                    <p:anim calcmode="lin" valueType="num">
                                      <p:cBhvr additive="base">
                                        <p:cTn id="13" dur="500" fill="hold"/>
                                        <p:tgtEl>
                                          <p:spTgt spid="4">
                                            <p:graphicEl>
                                              <a:dgm id="{39D4AB10-07D5-4920-9A5E-26E3C578D4C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9D4AB10-07D5-4920-9A5E-26E3C578D4C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graphicEl>
                                              <a:dgm id="{F1EB0723-DC07-4598-8D9A-5444FC4DBC41}"/>
                                            </p:graphicEl>
                                          </p:spTgt>
                                        </p:tgtEl>
                                        <p:attrNameLst>
                                          <p:attrName>style.visibility</p:attrName>
                                        </p:attrNameLst>
                                      </p:cBhvr>
                                      <p:to>
                                        <p:strVal val="visible"/>
                                      </p:to>
                                    </p:set>
                                    <p:anim calcmode="lin" valueType="num">
                                      <p:cBhvr additive="base">
                                        <p:cTn id="19" dur="500" fill="hold"/>
                                        <p:tgtEl>
                                          <p:spTgt spid="4">
                                            <p:graphicEl>
                                              <a:dgm id="{F1EB0723-DC07-4598-8D9A-5444FC4DBC4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F1EB0723-DC07-4598-8D9A-5444FC4DBC4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4">
                                            <p:graphicEl>
                                              <a:dgm id="{68642787-FBE8-4A2C-836A-0F3E6EBBB391}"/>
                                            </p:graphicEl>
                                          </p:spTgt>
                                        </p:tgtEl>
                                        <p:attrNameLst>
                                          <p:attrName>style.visibility</p:attrName>
                                        </p:attrNameLst>
                                      </p:cBhvr>
                                      <p:to>
                                        <p:strVal val="visible"/>
                                      </p:to>
                                    </p:set>
                                    <p:anim calcmode="lin" valueType="num">
                                      <p:cBhvr additive="base">
                                        <p:cTn id="25" dur="500" fill="hold"/>
                                        <p:tgtEl>
                                          <p:spTgt spid="4">
                                            <p:graphicEl>
                                              <a:dgm id="{68642787-FBE8-4A2C-836A-0F3E6EBBB39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8642787-FBE8-4A2C-836A-0F3E6EBBB39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4">
                                            <p:graphicEl>
                                              <a:dgm id="{821B4724-0EF3-4E1B-B8AD-C02713070244}"/>
                                            </p:graphicEl>
                                          </p:spTgt>
                                        </p:tgtEl>
                                        <p:attrNameLst>
                                          <p:attrName>style.visibility</p:attrName>
                                        </p:attrNameLst>
                                      </p:cBhvr>
                                      <p:to>
                                        <p:strVal val="visible"/>
                                      </p:to>
                                    </p:set>
                                    <p:anim calcmode="lin" valueType="num">
                                      <p:cBhvr additive="base">
                                        <p:cTn id="31" dur="500" fill="hold"/>
                                        <p:tgtEl>
                                          <p:spTgt spid="4">
                                            <p:graphicEl>
                                              <a:dgm id="{821B4724-0EF3-4E1B-B8AD-C0271307024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821B4724-0EF3-4E1B-B8AD-C0271307024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4">
                                            <p:graphicEl>
                                              <a:dgm id="{A41A97BD-D664-48A6-AA6E-F0E42BCDC749}"/>
                                            </p:graphicEl>
                                          </p:spTgt>
                                        </p:tgtEl>
                                        <p:attrNameLst>
                                          <p:attrName>style.visibility</p:attrName>
                                        </p:attrNameLst>
                                      </p:cBhvr>
                                      <p:to>
                                        <p:strVal val="visible"/>
                                      </p:to>
                                    </p:set>
                                    <p:anim calcmode="lin" valueType="num">
                                      <p:cBhvr additive="base">
                                        <p:cTn id="37" dur="500" fill="hold"/>
                                        <p:tgtEl>
                                          <p:spTgt spid="4">
                                            <p:graphicEl>
                                              <a:dgm id="{A41A97BD-D664-48A6-AA6E-F0E42BCDC74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41A97BD-D664-48A6-AA6E-F0E42BCDC74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4">
                                            <p:graphicEl>
                                              <a:dgm id="{C98B14AD-E925-4061-8BAE-1D487961B06D}"/>
                                            </p:graphicEl>
                                          </p:spTgt>
                                        </p:tgtEl>
                                        <p:attrNameLst>
                                          <p:attrName>style.visibility</p:attrName>
                                        </p:attrNameLst>
                                      </p:cBhvr>
                                      <p:to>
                                        <p:strVal val="visible"/>
                                      </p:to>
                                    </p:set>
                                    <p:anim calcmode="lin" valueType="num">
                                      <p:cBhvr additive="base">
                                        <p:cTn id="43" dur="500" fill="hold"/>
                                        <p:tgtEl>
                                          <p:spTgt spid="4">
                                            <p:graphicEl>
                                              <a:dgm id="{C98B14AD-E925-4061-8BAE-1D487961B06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C98B14AD-E925-4061-8BAE-1D487961B06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4">
                                            <p:graphicEl>
                                              <a:dgm id="{A5C7A947-0AA0-4C25-AA9A-CC5A7A9E3B62}"/>
                                            </p:graphicEl>
                                          </p:spTgt>
                                        </p:tgtEl>
                                        <p:attrNameLst>
                                          <p:attrName>style.visibility</p:attrName>
                                        </p:attrNameLst>
                                      </p:cBhvr>
                                      <p:to>
                                        <p:strVal val="visible"/>
                                      </p:to>
                                    </p:set>
                                    <p:anim calcmode="lin" valueType="num">
                                      <p:cBhvr additive="base">
                                        <p:cTn id="49" dur="500" fill="hold"/>
                                        <p:tgtEl>
                                          <p:spTgt spid="4">
                                            <p:graphicEl>
                                              <a:dgm id="{A5C7A947-0AA0-4C25-AA9A-CC5A7A9E3B6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A5C7A947-0AA0-4C25-AA9A-CC5A7A9E3B6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4">
                                            <p:graphicEl>
                                              <a:dgm id="{353BE68A-6A7E-49B8-BE6F-E62976721C87}"/>
                                            </p:graphicEl>
                                          </p:spTgt>
                                        </p:tgtEl>
                                        <p:attrNameLst>
                                          <p:attrName>style.visibility</p:attrName>
                                        </p:attrNameLst>
                                      </p:cBhvr>
                                      <p:to>
                                        <p:strVal val="visible"/>
                                      </p:to>
                                    </p:set>
                                    <p:anim calcmode="lin" valueType="num">
                                      <p:cBhvr additive="base">
                                        <p:cTn id="55" dur="500" fill="hold"/>
                                        <p:tgtEl>
                                          <p:spTgt spid="4">
                                            <p:graphicEl>
                                              <a:dgm id="{353BE68A-6A7E-49B8-BE6F-E62976721C87}"/>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353BE68A-6A7E-49B8-BE6F-E62976721C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Autofit/>
          </a:bodyPr>
          <a:lstStyle/>
          <a:p>
            <a:r>
              <a:rPr lang="en-US" sz="3200" dirty="0"/>
              <a:t>Common medical problems faced by the elderly</a:t>
            </a:r>
            <a:br>
              <a:rPr lang="en-US" sz="3200" dirty="0"/>
            </a:br>
            <a:endParaRPr lang="en-US" sz="3200" dirty="0"/>
          </a:p>
        </p:txBody>
      </p:sp>
      <p:sp>
        <p:nvSpPr>
          <p:cNvPr id="3" name="Content Placeholder 2"/>
          <p:cNvSpPr>
            <a:spLocks noGrp="1"/>
          </p:cNvSpPr>
          <p:nvPr>
            <p:ph sz="quarter" idx="1"/>
          </p:nvPr>
        </p:nvSpPr>
        <p:spPr/>
        <p:txBody>
          <a:bodyPr>
            <a:noAutofit/>
          </a:bodyPr>
          <a:lstStyle/>
          <a:p>
            <a:r>
              <a:rPr lang="en-US" sz="2000" b="1" dirty="0"/>
              <a:t>Dual medical problems, i.e., both communicable as well as non–communicable diseases. </a:t>
            </a:r>
          </a:p>
          <a:p>
            <a:r>
              <a:rPr lang="en-US" sz="2000" b="1" dirty="0"/>
              <a:t>Impairment of special sensory functions like vision and hearing. </a:t>
            </a:r>
          </a:p>
          <a:p>
            <a:r>
              <a:rPr lang="en-US" sz="2000" b="1" dirty="0"/>
              <a:t>A decline in immunity as well as age-related physiologic changes leads to an increased burden of communicable diseases in the elderly. </a:t>
            </a:r>
          </a:p>
          <a:p>
            <a:r>
              <a:rPr lang="en-US" sz="2000" b="1" dirty="0"/>
              <a:t>The prevalence of tuberculosis is higher among them</a:t>
            </a:r>
          </a:p>
          <a:p>
            <a:r>
              <a:rPr lang="en-US" sz="2000" b="1" dirty="0"/>
              <a:t>It is shown that among the population over 60 years of age, 10% suffer from impaired physical mobility and 10% are hospitalized at any given time, both proportions rising with increasing age. </a:t>
            </a:r>
          </a:p>
          <a:p>
            <a:r>
              <a:rPr lang="en-US" sz="2000" b="1" dirty="0"/>
              <a:t>In the population over 70 years of age, more than 50% suffer from one or more chronic conditions. </a:t>
            </a:r>
          </a:p>
          <a:p>
            <a:r>
              <a:rPr lang="en-US" sz="2000" b="1" dirty="0"/>
              <a:t>The chronic illnesses usually include hypertension, coronary heart disease, and cancer.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a:t>
            </a:r>
          </a:p>
        </p:txBody>
      </p:sp>
      <p:sp>
        <p:nvSpPr>
          <p:cNvPr id="3" name="Content Placeholder 2"/>
          <p:cNvSpPr>
            <a:spLocks noGrp="1"/>
          </p:cNvSpPr>
          <p:nvPr>
            <p:ph sz="quarter" idx="1"/>
          </p:nvPr>
        </p:nvSpPr>
        <p:spPr>
          <a:xfrm>
            <a:off x="612648" y="1676400"/>
            <a:ext cx="8153400" cy="4495800"/>
          </a:xfrm>
        </p:spPr>
        <p:txBody>
          <a:bodyPr>
            <a:normAutofit lnSpcReduction="10000"/>
          </a:bodyPr>
          <a:lstStyle/>
          <a:p>
            <a:pPr algn="just"/>
            <a:r>
              <a:rPr lang="en-US" dirty="0"/>
              <a:t>Highly prone to mental morbidities due to ageing of the brain, problems associated with physical health, cerebral pathology, socio-economic factors such as breakdown of the family support systems, and decrease in economic independence. </a:t>
            </a:r>
          </a:p>
          <a:p>
            <a:pPr algn="just"/>
            <a:r>
              <a:rPr lang="en-US" dirty="0"/>
              <a:t>The mental disorders that are frequently encountered include dementia and mood disorders. Other disorders include neurotic and personality disorders, drug and alcohol abuse, delirium, and mental psychosis.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Mortality - according to Government of India statistics</a:t>
            </a:r>
          </a:p>
        </p:txBody>
      </p:sp>
      <p:sp>
        <p:nvSpPr>
          <p:cNvPr id="3" name="Content Placeholder 2"/>
          <p:cNvSpPr>
            <a:spLocks noGrp="1"/>
          </p:cNvSpPr>
          <p:nvPr>
            <p:ph sz="quarter" idx="1"/>
          </p:nvPr>
        </p:nvSpPr>
        <p:spPr/>
        <p:txBody>
          <a:bodyPr>
            <a:normAutofit fontScale="92500" lnSpcReduction="10000"/>
          </a:bodyPr>
          <a:lstStyle/>
          <a:p>
            <a:r>
              <a:rPr lang="en-US" sz="3200" dirty="0"/>
              <a:t>Cardiovascular disorders – One-third of elderly mortality. </a:t>
            </a:r>
          </a:p>
          <a:p>
            <a:r>
              <a:rPr lang="en-US" sz="3200" dirty="0"/>
              <a:t>Respiratory disorders -  10% mortality while infections including tuberculosis account for another 10%. </a:t>
            </a:r>
          </a:p>
          <a:p>
            <a:r>
              <a:rPr lang="en-US" sz="3200" dirty="0"/>
              <a:t>Neoplasm accounts for 6% and </a:t>
            </a:r>
          </a:p>
          <a:p>
            <a:r>
              <a:rPr lang="en-US" sz="3200" dirty="0"/>
              <a:t>Accidents, poisoning, and violence constitute less than 4% of elderly mortality with more or less similar rates for nutritional, metabolic, gastrointestinal, and </a:t>
            </a:r>
            <a:r>
              <a:rPr lang="en-US" sz="3200" dirty="0" err="1"/>
              <a:t>genito</a:t>
            </a:r>
            <a:r>
              <a:rPr lang="en-US" sz="3200" dirty="0"/>
              <a:t>-urinary infections.</a:t>
            </a:r>
          </a:p>
          <a:p>
            <a:pPr algn="just"/>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a:t>
            </a:r>
          </a:p>
        </p:txBody>
      </p:sp>
      <p:sp>
        <p:nvSpPr>
          <p:cNvPr id="3" name="Content Placeholder 2"/>
          <p:cNvSpPr>
            <a:spLocks noGrp="1"/>
          </p:cNvSpPr>
          <p:nvPr>
            <p:ph sz="quarter" idx="1"/>
          </p:nvPr>
        </p:nvSpPr>
        <p:spPr/>
        <p:txBody>
          <a:bodyPr>
            <a:normAutofit fontScale="92500" lnSpcReduction="10000"/>
          </a:bodyPr>
          <a:lstStyle/>
          <a:p>
            <a:r>
              <a:rPr lang="en-US" sz="3200" dirty="0"/>
              <a:t>According to Government of India statistics, cardiovascular disorders account for one-third of elderly mortality. </a:t>
            </a:r>
          </a:p>
          <a:p>
            <a:r>
              <a:rPr lang="en-US" sz="3200" dirty="0"/>
              <a:t>Respiratory disorders account for 10% mortality while infections including tuberculosis account for another 10%. Neoplasm accounts for 6% and accidents, poisoning, and violence constitute less than 4% of elderly mortality with more or less similar rates for nutritional, metabolic, gastrointestinal, and </a:t>
            </a:r>
            <a:r>
              <a:rPr lang="en-US" sz="3200" dirty="0" err="1"/>
              <a:t>genito</a:t>
            </a:r>
            <a:r>
              <a:rPr lang="en-US" sz="3200" dirty="0"/>
              <a:t>-urinary infections.</a:t>
            </a: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of the elderly</a:t>
            </a:r>
          </a:p>
        </p:txBody>
      </p:sp>
      <p:graphicFrame>
        <p:nvGraphicFramePr>
          <p:cNvPr id="4" name="Content Placeholder 3"/>
          <p:cNvGraphicFramePr>
            <a:graphicFrameLocks noGrp="1"/>
          </p:cNvGraphicFramePr>
          <p:nvPr>
            <p:ph sz="quarter" idx="1"/>
          </p:nvPr>
        </p:nvGraphicFramePr>
        <p:xfrm>
          <a:off x="1146175" y="1849120"/>
          <a:ext cx="6702425" cy="4348480"/>
        </p:xfrm>
        <a:graphic>
          <a:graphicData uri="http://schemas.openxmlformats.org/drawingml/2006/table">
            <a:tbl>
              <a:tblPr firstRow="1" bandRow="1">
                <a:tableStyleId>{F5AB1C69-6EDB-4FF4-983F-18BD219EF322}</a:tableStyleId>
              </a:tblPr>
              <a:tblGrid>
                <a:gridCol w="3197225">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tblGrid>
              <a:tr h="370840">
                <a:tc>
                  <a:txBody>
                    <a:bodyPr/>
                    <a:lstStyle/>
                    <a:p>
                      <a:r>
                        <a:rPr lang="en-US" dirty="0"/>
                        <a:t>Problem </a:t>
                      </a:r>
                    </a:p>
                  </a:txBody>
                  <a:tcPr/>
                </a:tc>
                <a:tc>
                  <a:txBody>
                    <a:bodyPr/>
                    <a:lstStyle/>
                    <a:p>
                      <a:r>
                        <a:rPr lang="en-US" dirty="0"/>
                        <a:t>Need</a:t>
                      </a:r>
                    </a:p>
                  </a:txBody>
                  <a:tcPr/>
                </a:tc>
                <a:extLst>
                  <a:ext uri="{0D108BD9-81ED-4DB2-BD59-A6C34878D82A}">
                    <a16:rowId xmlns:a16="http://schemas.microsoft.com/office/drawing/2014/main" xmlns="" val="10000"/>
                  </a:ext>
                </a:extLst>
              </a:tr>
              <a:tr h="370840">
                <a:tc>
                  <a:txBody>
                    <a:bodyPr/>
                    <a:lstStyle/>
                    <a:p>
                      <a:r>
                        <a:rPr lang="en-US" dirty="0"/>
                        <a:t>Deterioration of health </a:t>
                      </a:r>
                    </a:p>
                  </a:txBody>
                  <a:tcPr/>
                </a:tc>
                <a:tc>
                  <a:txBody>
                    <a:bodyPr/>
                    <a:lstStyle/>
                    <a:p>
                      <a:r>
                        <a:rPr lang="en-US" dirty="0"/>
                        <a:t>Medical attention </a:t>
                      </a:r>
                    </a:p>
                  </a:txBody>
                  <a:tcPr/>
                </a:tc>
                <a:extLst>
                  <a:ext uri="{0D108BD9-81ED-4DB2-BD59-A6C34878D82A}">
                    <a16:rowId xmlns:a16="http://schemas.microsoft.com/office/drawing/2014/main" xmlns="" val="10001"/>
                  </a:ext>
                </a:extLst>
              </a:tr>
              <a:tr h="370840">
                <a:tc>
                  <a:txBody>
                    <a:bodyPr/>
                    <a:lstStyle/>
                    <a:p>
                      <a:r>
                        <a:rPr lang="en-US" dirty="0"/>
                        <a:t>Economic insecurity</a:t>
                      </a:r>
                      <a:r>
                        <a:rPr lang="en-US" baseline="0" dirty="0"/>
                        <a:t> </a:t>
                      </a:r>
                      <a:endParaRPr lang="en-US" dirty="0"/>
                    </a:p>
                  </a:txBody>
                  <a:tcPr/>
                </a:tc>
                <a:tc>
                  <a:txBody>
                    <a:bodyPr/>
                    <a:lstStyle/>
                    <a:p>
                      <a:r>
                        <a:rPr lang="en-US" dirty="0"/>
                        <a:t>Financial Security</a:t>
                      </a:r>
                      <a:r>
                        <a:rPr lang="en-US" baseline="0" dirty="0"/>
                        <a:t> </a:t>
                      </a:r>
                      <a:endParaRPr lang="en-US" dirty="0"/>
                    </a:p>
                  </a:txBody>
                  <a:tcPr/>
                </a:tc>
                <a:extLst>
                  <a:ext uri="{0D108BD9-81ED-4DB2-BD59-A6C34878D82A}">
                    <a16:rowId xmlns:a16="http://schemas.microsoft.com/office/drawing/2014/main" xmlns="" val="10002"/>
                  </a:ext>
                </a:extLst>
              </a:tr>
              <a:tr h="370840">
                <a:tc>
                  <a:txBody>
                    <a:bodyPr/>
                    <a:lstStyle/>
                    <a:p>
                      <a:r>
                        <a:rPr lang="en-US" dirty="0"/>
                        <a:t>Isolation</a:t>
                      </a:r>
                    </a:p>
                  </a:txBody>
                  <a:tcPr/>
                </a:tc>
                <a:tc>
                  <a:txBody>
                    <a:bodyPr/>
                    <a:lstStyle/>
                    <a:p>
                      <a:r>
                        <a:rPr lang="en-US" dirty="0"/>
                        <a:t>Inclusion </a:t>
                      </a:r>
                    </a:p>
                  </a:txBody>
                  <a:tcPr/>
                </a:tc>
                <a:extLst>
                  <a:ext uri="{0D108BD9-81ED-4DB2-BD59-A6C34878D82A}">
                    <a16:rowId xmlns:a16="http://schemas.microsoft.com/office/drawing/2014/main" xmlns="" val="10003"/>
                  </a:ext>
                </a:extLst>
              </a:tr>
              <a:tr h="370840">
                <a:tc>
                  <a:txBody>
                    <a:bodyPr/>
                    <a:lstStyle/>
                    <a:p>
                      <a:r>
                        <a:rPr lang="en-US" dirty="0"/>
                        <a:t>Neglect </a:t>
                      </a:r>
                    </a:p>
                  </a:txBody>
                  <a:tcPr/>
                </a:tc>
                <a:tc>
                  <a:txBody>
                    <a:bodyPr/>
                    <a:lstStyle/>
                    <a:p>
                      <a:r>
                        <a:rPr lang="en-US" dirty="0"/>
                        <a:t>Care</a:t>
                      </a:r>
                    </a:p>
                  </a:txBody>
                  <a:tcPr/>
                </a:tc>
                <a:extLst>
                  <a:ext uri="{0D108BD9-81ED-4DB2-BD59-A6C34878D82A}">
                    <a16:rowId xmlns:a16="http://schemas.microsoft.com/office/drawing/2014/main" xmlns="" val="10004"/>
                  </a:ext>
                </a:extLst>
              </a:tr>
              <a:tr h="370840">
                <a:tc>
                  <a:txBody>
                    <a:bodyPr/>
                    <a:lstStyle/>
                    <a:p>
                      <a:r>
                        <a:rPr lang="en-US" dirty="0"/>
                        <a:t>Abuse </a:t>
                      </a:r>
                    </a:p>
                  </a:txBody>
                  <a:tcPr/>
                </a:tc>
                <a:tc>
                  <a:txBody>
                    <a:bodyPr/>
                    <a:lstStyle/>
                    <a:p>
                      <a:r>
                        <a:rPr lang="en-US" dirty="0"/>
                        <a:t>Protection </a:t>
                      </a:r>
                    </a:p>
                  </a:txBody>
                  <a:tcPr/>
                </a:tc>
                <a:extLst>
                  <a:ext uri="{0D108BD9-81ED-4DB2-BD59-A6C34878D82A}">
                    <a16:rowId xmlns:a16="http://schemas.microsoft.com/office/drawing/2014/main" xmlns="" val="10005"/>
                  </a:ext>
                </a:extLst>
              </a:tr>
              <a:tr h="370840">
                <a:tc>
                  <a:txBody>
                    <a:bodyPr/>
                    <a:lstStyle/>
                    <a:p>
                      <a:r>
                        <a:rPr lang="en-US" dirty="0"/>
                        <a:t>Fear</a:t>
                      </a:r>
                    </a:p>
                  </a:txBody>
                  <a:tcPr/>
                </a:tc>
                <a:tc>
                  <a:txBody>
                    <a:bodyPr/>
                    <a:lstStyle/>
                    <a:p>
                      <a:r>
                        <a:rPr lang="en-US" dirty="0"/>
                        <a:t>Reassurance </a:t>
                      </a:r>
                    </a:p>
                  </a:txBody>
                  <a:tcPr/>
                </a:tc>
                <a:extLst>
                  <a:ext uri="{0D108BD9-81ED-4DB2-BD59-A6C34878D82A}">
                    <a16:rowId xmlns:a16="http://schemas.microsoft.com/office/drawing/2014/main" xmlns="" val="10006"/>
                  </a:ext>
                </a:extLst>
              </a:tr>
              <a:tr h="370840">
                <a:tc>
                  <a:txBody>
                    <a:bodyPr/>
                    <a:lstStyle/>
                    <a:p>
                      <a:r>
                        <a:rPr lang="en-US" dirty="0"/>
                        <a:t>Boredom</a:t>
                      </a:r>
                    </a:p>
                  </a:txBody>
                  <a:tcPr/>
                </a:tc>
                <a:tc>
                  <a:txBody>
                    <a:bodyPr/>
                    <a:lstStyle/>
                    <a:p>
                      <a:r>
                        <a:rPr lang="en-US" dirty="0"/>
                        <a:t>Engagement</a:t>
                      </a:r>
                      <a:r>
                        <a:rPr lang="en-US" baseline="0" dirty="0"/>
                        <a:t> </a:t>
                      </a:r>
                      <a:endParaRPr lang="en-US" dirty="0"/>
                    </a:p>
                  </a:txBody>
                  <a:tcPr/>
                </a:tc>
                <a:extLst>
                  <a:ext uri="{0D108BD9-81ED-4DB2-BD59-A6C34878D82A}">
                    <a16:rowId xmlns:a16="http://schemas.microsoft.com/office/drawing/2014/main" xmlns="" val="10007"/>
                  </a:ext>
                </a:extLst>
              </a:tr>
              <a:tr h="370840">
                <a:tc>
                  <a:txBody>
                    <a:bodyPr/>
                    <a:lstStyle/>
                    <a:p>
                      <a:r>
                        <a:rPr lang="en-US" dirty="0"/>
                        <a:t>Lowered self-esteem</a:t>
                      </a:r>
                    </a:p>
                  </a:txBody>
                  <a:tcPr/>
                </a:tc>
                <a:tc>
                  <a:txBody>
                    <a:bodyPr/>
                    <a:lstStyle/>
                    <a:p>
                      <a:r>
                        <a:rPr lang="en-US" dirty="0"/>
                        <a:t>Self-confidence</a:t>
                      </a:r>
                      <a:r>
                        <a:rPr lang="en-US" baseline="0" dirty="0"/>
                        <a:t> </a:t>
                      </a:r>
                      <a:endParaRPr lang="en-US" dirty="0"/>
                    </a:p>
                  </a:txBody>
                  <a:tcPr/>
                </a:tc>
                <a:extLst>
                  <a:ext uri="{0D108BD9-81ED-4DB2-BD59-A6C34878D82A}">
                    <a16:rowId xmlns:a16="http://schemas.microsoft.com/office/drawing/2014/main" xmlns="" val="10008"/>
                  </a:ext>
                </a:extLst>
              </a:tr>
              <a:tr h="370840">
                <a:tc>
                  <a:txBody>
                    <a:bodyPr/>
                    <a:lstStyle/>
                    <a:p>
                      <a:r>
                        <a:rPr lang="en-US" dirty="0"/>
                        <a:t>Loss of control</a:t>
                      </a:r>
                    </a:p>
                  </a:txBody>
                  <a:tcPr/>
                </a:tc>
                <a:tc>
                  <a:txBody>
                    <a:bodyPr/>
                    <a:lstStyle/>
                    <a:p>
                      <a:r>
                        <a:rPr lang="en-US" dirty="0"/>
                        <a:t>Respect</a:t>
                      </a:r>
                    </a:p>
                  </a:txBody>
                  <a:tcPr/>
                </a:tc>
                <a:extLst>
                  <a:ext uri="{0D108BD9-81ED-4DB2-BD59-A6C34878D82A}">
                    <a16:rowId xmlns:a16="http://schemas.microsoft.com/office/drawing/2014/main" xmlns="" val="10009"/>
                  </a:ext>
                </a:extLst>
              </a:tr>
              <a:tr h="370840">
                <a:tc>
                  <a:txBody>
                    <a:bodyPr/>
                    <a:lstStyle/>
                    <a:p>
                      <a:r>
                        <a:rPr lang="en-US" dirty="0"/>
                        <a:t>Lack of preparedness for old age </a:t>
                      </a:r>
                    </a:p>
                  </a:txBody>
                  <a:tcPr/>
                </a:tc>
                <a:tc>
                  <a:txBody>
                    <a:bodyPr/>
                    <a:lstStyle/>
                    <a:p>
                      <a:r>
                        <a:rPr lang="en-US" dirty="0"/>
                        <a:t>Preparing for old senile</a:t>
                      </a:r>
                      <a:r>
                        <a:rPr lang="en-US" baseline="0" dirty="0"/>
                        <a:t> age </a:t>
                      </a:r>
                      <a:endParaRPr lang="en-US" dirty="0"/>
                    </a:p>
                  </a:txBody>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IYOP - UN</a:t>
            </a:r>
          </a:p>
        </p:txBody>
      </p:sp>
      <p:sp>
        <p:nvSpPr>
          <p:cNvPr id="3" name="Content Placeholder 2"/>
          <p:cNvSpPr>
            <a:spLocks noGrp="1"/>
          </p:cNvSpPr>
          <p:nvPr>
            <p:ph sz="quarter" idx="1"/>
          </p:nvPr>
        </p:nvSpPr>
        <p:spPr>
          <a:xfrm>
            <a:off x="3962400" y="1600200"/>
            <a:ext cx="4803648" cy="4495800"/>
          </a:xfrm>
        </p:spPr>
        <p:txBody>
          <a:bodyPr>
            <a:normAutofit lnSpcReduction="10000"/>
          </a:bodyPr>
          <a:lstStyle/>
          <a:p>
            <a:pPr algn="just"/>
            <a:r>
              <a:rPr lang="en-US" dirty="0"/>
              <a:t>It was a step in the right direction in pursuance of the UN General Assembly Resolution to observe 1999 as </a:t>
            </a:r>
            <a:r>
              <a:rPr lang="en-US" dirty="0">
                <a:solidFill>
                  <a:srgbClr val="FF0000"/>
                </a:solidFill>
              </a:rPr>
              <a:t>International Year of Older Persons</a:t>
            </a:r>
            <a:r>
              <a:rPr lang="en-US" dirty="0"/>
              <a:t> (IYOP) </a:t>
            </a:r>
          </a:p>
          <a:p>
            <a:pPr algn="just"/>
            <a:r>
              <a:rPr lang="en-US" dirty="0"/>
              <a:t>The </a:t>
            </a:r>
            <a:r>
              <a:rPr lang="en-US" u="sng" dirty="0"/>
              <a:t>National Policy on Older Persons </a:t>
            </a:r>
            <a:r>
              <a:rPr lang="en-US" dirty="0"/>
              <a:t>was announced by the Government of India in the year 1999. </a:t>
            </a:r>
          </a:p>
        </p:txBody>
      </p:sp>
      <p:pic>
        <p:nvPicPr>
          <p:cNvPr id="4" name="Content Placeholder 3" descr="download.jpg"/>
          <p:cNvPicPr>
            <a:picLocks noChangeAspect="1"/>
          </p:cNvPicPr>
          <p:nvPr/>
        </p:nvPicPr>
        <p:blipFill>
          <a:blip r:embed="rId2" cstate="print"/>
          <a:stretch>
            <a:fillRect/>
          </a:stretch>
        </p:blipFill>
        <p:spPr>
          <a:xfrm>
            <a:off x="228600" y="2438400"/>
            <a:ext cx="3686175" cy="2057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SIGNATORIES &amp; GLOBAL GUIDELINES</a:t>
            </a:r>
          </a:p>
        </p:txBody>
      </p:sp>
      <p:pic>
        <p:nvPicPr>
          <p:cNvPr id="4" name="Content Placeholder 3" descr="download (1).jpg"/>
          <p:cNvPicPr>
            <a:picLocks noGrp="1" noChangeAspect="1"/>
          </p:cNvPicPr>
          <p:nvPr>
            <p:ph sz="quarter" idx="1"/>
          </p:nvPr>
        </p:nvPicPr>
        <p:blipFill>
          <a:blip r:embed="rId2" cstate="print"/>
          <a:srcRect l="12455" b="14100"/>
          <a:stretch>
            <a:fillRect/>
          </a:stretch>
        </p:blipFill>
        <p:spPr>
          <a:xfrm>
            <a:off x="4419599" y="2286000"/>
            <a:ext cx="4422877" cy="2438400"/>
          </a:xfrm>
        </p:spPr>
      </p:pic>
      <p:sp>
        <p:nvSpPr>
          <p:cNvPr id="5" name="Content Placeholder 4"/>
          <p:cNvSpPr txBox="1">
            <a:spLocks/>
          </p:cNvSpPr>
          <p:nvPr/>
        </p:nvSpPr>
        <p:spPr>
          <a:xfrm>
            <a:off x="304800" y="1752600"/>
            <a:ext cx="3886200" cy="449580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The Madrid Plan of Action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The UN Principles for Senior Citizens adopted by the UN General Assembly in 2002</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The Shanghai Plan of Action 2002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The Macau Outcome document 2007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a:ln>
                  <a:noFill/>
                </a:ln>
                <a:solidFill>
                  <a:schemeClr val="tx1"/>
                </a:solidFill>
                <a:effectLst/>
                <a:uLnTx/>
                <a:uFillTx/>
                <a:latin typeface="+mn-lt"/>
                <a:ea typeface="+mn-ea"/>
                <a:cs typeface="+mn-cs"/>
              </a:rPr>
              <a:t>The Government of India is a signatory to all these documents demonstrating its commitment to address the concerns of the elderly.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MGM CBR\CBR Final year\IMG_20191214_141333_Bokeh__01.jpg"/>
          <p:cNvPicPr>
            <a:picLocks noGrp="1" noChangeAspect="1" noChangeArrowheads="1"/>
          </p:cNvPicPr>
          <p:nvPr>
            <p:ph sz="quarter" idx="1"/>
          </p:nvPr>
        </p:nvPicPr>
        <p:blipFill>
          <a:blip r:embed="rId2" cstate="print"/>
          <a:srcRect/>
          <a:stretch>
            <a:fillRect/>
          </a:stretch>
        </p:blipFill>
        <p:spPr bwMode="auto">
          <a:xfrm>
            <a:off x="1104900" y="1905000"/>
            <a:ext cx="3314700" cy="4419600"/>
          </a:xfrm>
          <a:prstGeom prst="roundRect">
            <a:avLst/>
          </a:prstGeom>
          <a:noFill/>
          <a:ln>
            <a:solidFill>
              <a:schemeClr val="tx1">
                <a:lumMod val="50000"/>
                <a:lumOff val="50000"/>
              </a:schemeClr>
            </a:solidFill>
          </a:ln>
        </p:spPr>
      </p:pic>
      <p:pic>
        <p:nvPicPr>
          <p:cNvPr id="7" name="Content Placeholder 3" descr="E:\MGM CBR\CBR Final year\IMG_20190929_115321_Bokeh__01.jpg"/>
          <p:cNvPicPr>
            <a:picLocks noChangeAspect="1" noChangeArrowheads="1"/>
          </p:cNvPicPr>
          <p:nvPr/>
        </p:nvPicPr>
        <p:blipFill>
          <a:blip r:embed="rId3" cstate="print">
            <a:lum bright="10000"/>
          </a:blip>
          <a:srcRect t="12094" r="13158"/>
          <a:stretch>
            <a:fillRect/>
          </a:stretch>
        </p:blipFill>
        <p:spPr bwMode="auto">
          <a:xfrm>
            <a:off x="4648200" y="1904999"/>
            <a:ext cx="2895600" cy="4464447"/>
          </a:xfrm>
          <a:prstGeom prst="roundRect">
            <a:avLst/>
          </a:prstGeom>
          <a:noFill/>
          <a:ln>
            <a:solidFill>
              <a:schemeClr val="bg1">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Constitution </a:t>
            </a:r>
          </a:p>
        </p:txBody>
      </p:sp>
      <p:pic>
        <p:nvPicPr>
          <p:cNvPr id="1026" name="Picture 2"/>
          <p:cNvPicPr>
            <a:picLocks noChangeAspect="1" noChangeArrowheads="1"/>
          </p:cNvPicPr>
          <p:nvPr/>
        </p:nvPicPr>
        <p:blipFill>
          <a:blip r:embed="rId2" cstate="print"/>
          <a:srcRect l="21084" t="29167" r="42606" b="34375"/>
          <a:stretch>
            <a:fillRect/>
          </a:stretch>
        </p:blipFill>
        <p:spPr bwMode="auto">
          <a:xfrm>
            <a:off x="990599" y="1676400"/>
            <a:ext cx="7694023" cy="4343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a:t>Next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Council of Older Persons</a:t>
            </a:r>
          </a:p>
        </p:txBody>
      </p:sp>
      <p:sp>
        <p:nvSpPr>
          <p:cNvPr id="3" name="Content Placeholder 2"/>
          <p:cNvSpPr>
            <a:spLocks noGrp="1"/>
          </p:cNvSpPr>
          <p:nvPr>
            <p:ph sz="quarter" idx="1"/>
          </p:nvPr>
        </p:nvSpPr>
        <p:spPr/>
        <p:txBody>
          <a:bodyPr/>
          <a:lstStyle/>
          <a:p>
            <a:r>
              <a:rPr lang="en-US" dirty="0"/>
              <a:t>Constituted in 1999 to monitor the implementation of the Policy and advise the Government on issues related to the welfare of senior citizens. </a:t>
            </a:r>
          </a:p>
          <a:p>
            <a:r>
              <a:rPr lang="en-US" dirty="0"/>
              <a:t>The Council has been reconstituted in 2012 as National Council of Senior Citizens with wider national impact.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Salient Features of NPOP</a:t>
            </a:r>
          </a:p>
        </p:txBody>
      </p:sp>
      <p:sp>
        <p:nvSpPr>
          <p:cNvPr id="3" name="Content Placeholder 2"/>
          <p:cNvSpPr>
            <a:spLocks noGrp="1"/>
          </p:cNvSpPr>
          <p:nvPr>
            <p:ph sz="quarter" idx="1"/>
          </p:nvPr>
        </p:nvSpPr>
        <p:spPr/>
        <p:txBody>
          <a:bodyPr>
            <a:normAutofit fontScale="92500" lnSpcReduction="20000"/>
          </a:bodyPr>
          <a:lstStyle/>
          <a:p>
            <a:r>
              <a:rPr lang="en-US" dirty="0"/>
              <a:t>Financial Security </a:t>
            </a:r>
          </a:p>
          <a:p>
            <a:r>
              <a:rPr lang="en-US" dirty="0"/>
              <a:t>Health care &amp; Nutrition</a:t>
            </a:r>
          </a:p>
          <a:p>
            <a:r>
              <a:rPr lang="en-US" dirty="0"/>
              <a:t>Education</a:t>
            </a:r>
          </a:p>
          <a:p>
            <a:r>
              <a:rPr lang="en-US" dirty="0"/>
              <a:t>Welfare</a:t>
            </a:r>
          </a:p>
          <a:p>
            <a:r>
              <a:rPr lang="en-US" dirty="0"/>
              <a:t>Protection of life &amp; property</a:t>
            </a:r>
          </a:p>
          <a:p>
            <a:r>
              <a:rPr lang="en-US" dirty="0"/>
              <a:t> Shelter </a:t>
            </a:r>
          </a:p>
          <a:p>
            <a:r>
              <a:rPr lang="en-US" dirty="0"/>
              <a:t>Basic facilities </a:t>
            </a:r>
          </a:p>
          <a:p>
            <a:r>
              <a:rPr lang="en-US" dirty="0"/>
              <a:t>NGO’s</a:t>
            </a:r>
          </a:p>
          <a:p>
            <a:r>
              <a:rPr lang="en-US" dirty="0"/>
              <a:t>Research &amp; </a:t>
            </a:r>
          </a:p>
          <a:p>
            <a:r>
              <a:rPr lang="en-US" dirty="0"/>
              <a:t>Improve the quality of their lives.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RIGHTS</a:t>
            </a:r>
            <a:endParaRPr lang="en-US" dirty="0">
              <a:solidFill>
                <a:schemeClr val="bg1"/>
              </a:solidFill>
            </a:endParaRPr>
          </a:p>
        </p:txBody>
      </p:sp>
      <p:pic>
        <p:nvPicPr>
          <p:cNvPr id="4" name="Content Placeholder 3" descr="unnamed (1).jpg"/>
          <p:cNvPicPr>
            <a:picLocks noGrp="1" noChangeAspect="1"/>
          </p:cNvPicPr>
          <p:nvPr>
            <p:ph sz="quarter" idx="1"/>
          </p:nvPr>
        </p:nvPicPr>
        <p:blipFill>
          <a:blip r:embed="rId2" cstate="print"/>
          <a:stretch>
            <a:fillRect/>
          </a:stretch>
        </p:blipFill>
        <p:spPr>
          <a:xfrm>
            <a:off x="685800" y="1559719"/>
            <a:ext cx="7772400" cy="5222081"/>
          </a:xfrm>
        </p:spPr>
      </p:pic>
      <p:sp>
        <p:nvSpPr>
          <p:cNvPr id="6" name="TextBox 5"/>
          <p:cNvSpPr txBox="1"/>
          <p:nvPr/>
        </p:nvSpPr>
        <p:spPr>
          <a:xfrm>
            <a:off x="1371600" y="3200400"/>
            <a:ext cx="184731" cy="369332"/>
          </a:xfrm>
          <a:prstGeom prst="rect">
            <a:avLst/>
          </a:prstGeom>
          <a:noFill/>
        </p:spPr>
        <p:txBody>
          <a:bodyPr wrap="none" rtlCol="0">
            <a:spAutoFit/>
          </a:bodyPr>
          <a:lstStyle/>
          <a:p>
            <a:endParaRPr lang="en-US" dirty="0">
              <a:solidFill>
                <a:schemeClr val="bg1"/>
              </a:solidFill>
            </a:endParaRPr>
          </a:p>
        </p:txBody>
      </p:sp>
      <p:sp>
        <p:nvSpPr>
          <p:cNvPr id="7" name="TextBox 6"/>
          <p:cNvSpPr txBox="1"/>
          <p:nvPr/>
        </p:nvSpPr>
        <p:spPr>
          <a:xfrm>
            <a:off x="843138" y="2057400"/>
            <a:ext cx="3652662" cy="3970318"/>
          </a:xfrm>
          <a:prstGeom prst="rect">
            <a:avLst/>
          </a:prstGeom>
          <a:noFill/>
        </p:spPr>
        <p:txBody>
          <a:bodyPr wrap="square" rtlCol="0">
            <a:spAutoFit/>
          </a:bodyPr>
          <a:lstStyle/>
          <a:p>
            <a:r>
              <a:rPr lang="en-US" sz="2800" b="1" dirty="0">
                <a:solidFill>
                  <a:schemeClr val="bg1"/>
                </a:solidFill>
              </a:rPr>
              <a:t>Maintenance and Welfare of Parents and Senior Citizens Act, 2007</a:t>
            </a:r>
            <a:r>
              <a:rPr lang="en-US" sz="2800" dirty="0">
                <a:solidFill>
                  <a:schemeClr val="bg1"/>
                </a:solidFill>
              </a:rPr>
              <a:t> </a:t>
            </a:r>
          </a:p>
          <a:p>
            <a:r>
              <a:rPr lang="en-US" sz="2800" dirty="0">
                <a:solidFill>
                  <a:schemeClr val="bg1"/>
                </a:solidFill>
              </a:rPr>
              <a:t> legislation passed by Ministry of Social Justice and Empowerment, </a:t>
            </a:r>
          </a:p>
          <a:p>
            <a:r>
              <a:rPr lang="en-US" sz="2800" dirty="0">
                <a:solidFill>
                  <a:schemeClr val="bg1"/>
                </a:solidFill>
              </a:rPr>
              <a:t>Government of India</a:t>
            </a:r>
            <a:r>
              <a:rPr lang="en-US" sz="2800" baseline="30000" dirty="0">
                <a:solidFill>
                  <a:schemeClr val="bg1"/>
                </a:solidFill>
              </a:rPr>
              <a:t> </a:t>
            </a:r>
          </a:p>
          <a:p>
            <a:endParaRPr lang="en-US" sz="28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of the law</a:t>
            </a:r>
          </a:p>
        </p:txBody>
      </p:sp>
      <p:sp>
        <p:nvSpPr>
          <p:cNvPr id="3" name="Content Placeholder 2"/>
          <p:cNvSpPr>
            <a:spLocks noGrp="1"/>
          </p:cNvSpPr>
          <p:nvPr>
            <p:ph sz="quarter" idx="1"/>
          </p:nvPr>
        </p:nvSpPr>
        <p:spPr/>
        <p:txBody>
          <a:bodyPr>
            <a:normAutofit/>
          </a:bodyPr>
          <a:lstStyle/>
          <a:p>
            <a:pPr algn="just"/>
            <a:r>
              <a:rPr lang="en-US" dirty="0"/>
              <a:t>To provide more effective provision for maintenance and welfare of parents and senior citizens. </a:t>
            </a:r>
          </a:p>
          <a:p>
            <a:pPr algn="just"/>
            <a:r>
              <a:rPr lang="en-US" dirty="0"/>
              <a:t>It makes it a legal obligation for children and heirs to provide maintenance to senior citizens and parents, by monthly allowance. It also provides simple, speedy and inexpensive mechanism for the protection of life and property of the older persons.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Autofit/>
          </a:bodyPr>
          <a:lstStyle/>
          <a:p>
            <a:r>
              <a:rPr lang="en-US" sz="3200" b="1" cap="all" dirty="0"/>
              <a:t>NATIONAL PROGRAMME FOR HEALTH CARE OF THE ELDERLY(NPHCE)</a:t>
            </a:r>
            <a:br>
              <a:rPr lang="en-US" sz="3200" b="1" cap="all" dirty="0"/>
            </a:br>
            <a:endParaRPr lang="en-US" sz="3200" dirty="0"/>
          </a:p>
        </p:txBody>
      </p:sp>
      <p:pic>
        <p:nvPicPr>
          <p:cNvPr id="4" name="Content Placeholder 3" descr="Challenges-faced-by-the-Elderly-in-India.png"/>
          <p:cNvPicPr>
            <a:picLocks noGrp="1" noChangeAspect="1"/>
          </p:cNvPicPr>
          <p:nvPr>
            <p:ph sz="quarter" idx="1"/>
          </p:nvPr>
        </p:nvPicPr>
        <p:blipFill>
          <a:blip r:embed="rId2" cstate="print"/>
          <a:srcRect l="25373"/>
          <a:stretch>
            <a:fillRect/>
          </a:stretch>
        </p:blipFill>
        <p:spPr>
          <a:xfrm>
            <a:off x="228600" y="1676400"/>
            <a:ext cx="3810000" cy="2552700"/>
          </a:xfrm>
        </p:spPr>
      </p:pic>
      <p:sp>
        <p:nvSpPr>
          <p:cNvPr id="5" name="Rectangle 4"/>
          <p:cNvSpPr/>
          <p:nvPr/>
        </p:nvSpPr>
        <p:spPr>
          <a:xfrm>
            <a:off x="4343400" y="2895600"/>
            <a:ext cx="4114800" cy="3785652"/>
          </a:xfrm>
          <a:prstGeom prst="rect">
            <a:avLst/>
          </a:prstGeom>
          <a:ln>
            <a:solidFill>
              <a:schemeClr val="tx1"/>
            </a:solidFill>
          </a:ln>
        </p:spPr>
        <p:txBody>
          <a:bodyPr wrap="square">
            <a:spAutoFit/>
          </a:bodyPr>
          <a:lstStyle/>
          <a:p>
            <a:pPr algn="just"/>
            <a:r>
              <a:rPr lang="en-US" sz="2400" dirty="0"/>
              <a:t>Keeping in view the recommendations made in the “National Policy on Older Persons” as well as the state’s obligation under the Maintenance &amp; Welfare of Parents &amp; Senior Citizens Act 2007”, The </a:t>
            </a:r>
            <a:r>
              <a:rPr lang="en-US" sz="2400" dirty="0" err="1"/>
              <a:t>MoHFW</a:t>
            </a:r>
            <a:r>
              <a:rPr lang="en-US" sz="2400" dirty="0"/>
              <a:t> launched the NPHCE during the year 2010-11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of the NPHCE are</a:t>
            </a:r>
          </a:p>
        </p:txBody>
      </p:sp>
      <p:sp>
        <p:nvSpPr>
          <p:cNvPr id="3" name="Content Placeholder 2"/>
          <p:cNvSpPr>
            <a:spLocks noGrp="1"/>
          </p:cNvSpPr>
          <p:nvPr>
            <p:ph sz="quarter" idx="1"/>
          </p:nvPr>
        </p:nvSpPr>
        <p:spPr/>
        <p:txBody>
          <a:bodyPr>
            <a:normAutofit fontScale="92500" lnSpcReduction="10000"/>
          </a:bodyPr>
          <a:lstStyle/>
          <a:p>
            <a:r>
              <a:rPr lang="en-US" dirty="0"/>
              <a:t> (1) To provide accessible, affordable, and high-quality long-term, comprehensive and dedicated care services to an ageing population; </a:t>
            </a:r>
          </a:p>
          <a:p>
            <a:r>
              <a:rPr lang="en-US" dirty="0"/>
              <a:t>(2) Creating a new “architecture” for Ageing;</a:t>
            </a:r>
          </a:p>
          <a:p>
            <a:r>
              <a:rPr lang="en-US" dirty="0"/>
              <a:t> (3) To build a framework to create an enabling environment for “a Society for all Ages;” </a:t>
            </a:r>
          </a:p>
          <a:p>
            <a:r>
              <a:rPr lang="en-US" dirty="0"/>
              <a:t>(4) To promote the concept of Active and Healthy Ageing.</a:t>
            </a:r>
          </a:p>
          <a:p>
            <a:r>
              <a:rPr lang="en-US" dirty="0"/>
              <a:t>The Centre will bear 75% of the total budget and the State Government will contribute 25 % of the budget.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Strategies of NPHCE</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BENEFITS</a:t>
            </a:r>
          </a:p>
        </p:txBody>
      </p:sp>
      <p:sp>
        <p:nvSpPr>
          <p:cNvPr id="3" name="Content Placeholder 2"/>
          <p:cNvSpPr>
            <a:spLocks noGrp="1"/>
          </p:cNvSpPr>
          <p:nvPr>
            <p:ph sz="quarter" idx="1"/>
          </p:nvPr>
        </p:nvSpPr>
        <p:spPr/>
        <p:txBody>
          <a:bodyPr>
            <a:normAutofit fontScale="92500" lnSpcReduction="10000"/>
          </a:bodyPr>
          <a:lstStyle/>
          <a:p>
            <a:r>
              <a:rPr lang="en-US" dirty="0"/>
              <a:t>Department of Geriatric at 8 Super Specialized Institutions</a:t>
            </a:r>
          </a:p>
          <a:p>
            <a:r>
              <a:rPr lang="en-US" dirty="0"/>
              <a:t>Geriatric Unit at 100 District Hospitals</a:t>
            </a:r>
          </a:p>
          <a:p>
            <a:r>
              <a:rPr lang="en-US" dirty="0"/>
              <a:t>Rehabilitation units at CHCs falling under 100 identified districts</a:t>
            </a:r>
          </a:p>
          <a:p>
            <a:r>
              <a:rPr lang="en-US" dirty="0"/>
              <a:t>Weekly geriatric clinics in PHC</a:t>
            </a:r>
          </a:p>
          <a:p>
            <a:r>
              <a:rPr lang="en-US" dirty="0" err="1"/>
              <a:t>Subcentres</a:t>
            </a:r>
            <a:r>
              <a:rPr lang="en-US" dirty="0"/>
              <a:t> – Identification, screening, </a:t>
            </a:r>
          </a:p>
          <a:p>
            <a:r>
              <a:rPr lang="en-US" dirty="0"/>
              <a:t>Free, specialized health care facilities exclusively for the elderly people through the State health delivery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a:xfrm>
            <a:off x="612648" y="2667000"/>
            <a:ext cx="8153400" cy="2209800"/>
          </a:xfrm>
        </p:spPr>
        <p:txBody>
          <a:bodyPr/>
          <a:lstStyle/>
          <a:p>
            <a:pPr algn="just"/>
            <a:r>
              <a:rPr lang="en-US" dirty="0" err="1"/>
              <a:t>GoI</a:t>
            </a:r>
            <a:r>
              <a:rPr lang="en-US" dirty="0"/>
              <a:t> adopted ‘National Policy on Older Persons’ in January, 1999 which defines ‘senior citizen’ or ‘elderly’ as a person who is of age 60 years or above.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l="22802" t="22034" r="40987" b="30508"/>
          <a:stretch>
            <a:fillRect/>
          </a:stretch>
        </p:blipFill>
        <p:spPr bwMode="auto">
          <a:xfrm>
            <a:off x="762000" y="838200"/>
            <a:ext cx="7315200" cy="539014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l="22802" t="22034" r="40987" b="30508"/>
          <a:stretch>
            <a:fillRect/>
          </a:stretch>
        </p:blipFill>
        <p:spPr bwMode="auto">
          <a:xfrm>
            <a:off x="609600" y="685800"/>
            <a:ext cx="7848600" cy="578317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Indian airlines provide 50% concessions in its economy class, (with particular terms and conditions applied). Air India provides 45% concessions to older persons in wheel chairs and are allowed to board the plane first. </a:t>
            </a:r>
          </a:p>
          <a:p>
            <a:pPr>
              <a:buNone/>
            </a:pPr>
            <a:r>
              <a:rPr lang="en-US" dirty="0"/>
              <a:t/>
            </a:r>
            <a:br>
              <a:rPr lang="en-US" dirty="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BENEFITS</a:t>
            </a:r>
          </a:p>
        </p:txBody>
      </p:sp>
      <p:sp>
        <p:nvSpPr>
          <p:cNvPr id="3" name="Content Placeholder 2"/>
          <p:cNvSpPr>
            <a:spLocks noGrp="1"/>
          </p:cNvSpPr>
          <p:nvPr>
            <p:ph sz="quarter" idx="1"/>
          </p:nvPr>
        </p:nvSpPr>
        <p:spPr/>
        <p:txBody>
          <a:bodyPr>
            <a:normAutofit/>
          </a:bodyPr>
          <a:lstStyle/>
          <a:p>
            <a:pPr>
              <a:buNone/>
            </a:pPr>
            <a:endParaRPr lang="en-US" dirty="0"/>
          </a:p>
          <a:p>
            <a:r>
              <a:rPr lang="en-US" dirty="0"/>
              <a:t>Higher rates of interest to its senior citizens on certain savings plans which are run by the post offices and other private banks.</a:t>
            </a:r>
          </a:p>
          <a:p>
            <a:r>
              <a:rPr lang="en-US" dirty="0"/>
              <a:t>IT rebate  – Income </a:t>
            </a:r>
            <a:r>
              <a:rPr lang="en-US" dirty="0" err="1"/>
              <a:t>upto</a:t>
            </a:r>
            <a:r>
              <a:rPr lang="en-US" dirty="0"/>
              <a:t> Rs.3L (60 &amp; above)</a:t>
            </a:r>
          </a:p>
          <a:p>
            <a:r>
              <a:rPr lang="en-US" dirty="0"/>
              <a:t>Separate wards for filing IT returns </a:t>
            </a:r>
          </a:p>
          <a:p>
            <a:r>
              <a:rPr lang="en-US" dirty="0"/>
              <a:t>ITR filing exemption – Above 75 years </a:t>
            </a:r>
          </a:p>
          <a:p>
            <a:r>
              <a:rPr lang="en-US" dirty="0"/>
              <a:t>Reverse Mortgage Scheme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SCHEMES</a:t>
            </a:r>
          </a:p>
        </p:txBody>
      </p:sp>
      <p:pic>
        <p:nvPicPr>
          <p:cNvPr id="4" name="Content Placeholder 3" descr="banner1.jpg"/>
          <p:cNvPicPr>
            <a:picLocks noGrp="1" noChangeAspect="1"/>
          </p:cNvPicPr>
          <p:nvPr>
            <p:ph sz="quarter" idx="1"/>
          </p:nvPr>
        </p:nvPicPr>
        <p:blipFill>
          <a:blip r:embed="rId2" cstate="print"/>
          <a:stretch>
            <a:fillRect/>
          </a:stretch>
        </p:blipFill>
        <p:spPr>
          <a:xfrm>
            <a:off x="373378" y="4114800"/>
            <a:ext cx="8465822" cy="1543249"/>
          </a:xfrm>
        </p:spPr>
      </p:pic>
      <p:sp>
        <p:nvSpPr>
          <p:cNvPr id="5" name="Rectangle 4"/>
          <p:cNvSpPr/>
          <p:nvPr/>
        </p:nvSpPr>
        <p:spPr>
          <a:xfrm>
            <a:off x="2286000" y="2362200"/>
            <a:ext cx="4572000" cy="1569660"/>
          </a:xfrm>
          <a:prstGeom prst="rect">
            <a:avLst/>
          </a:prstGeom>
        </p:spPr>
        <p:txBody>
          <a:bodyPr>
            <a:spAutoFit/>
          </a:bodyPr>
          <a:lstStyle/>
          <a:p>
            <a:r>
              <a:rPr lang="en-US" sz="3200" b="1" dirty="0" err="1"/>
              <a:t>Indira</a:t>
            </a:r>
            <a:r>
              <a:rPr lang="en-US" sz="3200" b="1" dirty="0"/>
              <a:t> Gandhi National Old Age Pension Scheme (IGNOAPS)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BENEFITS </a:t>
            </a:r>
          </a:p>
        </p:txBody>
      </p:sp>
      <p:sp>
        <p:nvSpPr>
          <p:cNvPr id="3" name="Content Placeholder 2"/>
          <p:cNvSpPr>
            <a:spLocks noGrp="1"/>
          </p:cNvSpPr>
          <p:nvPr>
            <p:ph sz="quarter" idx="1"/>
          </p:nvPr>
        </p:nvSpPr>
        <p:spPr/>
        <p:txBody>
          <a:bodyPr/>
          <a:lstStyle/>
          <a:p>
            <a:r>
              <a:rPr lang="en-US" dirty="0"/>
              <a:t>Priority to cases related to geriatric age group</a:t>
            </a:r>
          </a:p>
          <a:p>
            <a:r>
              <a:rPr lang="en-US" dirty="0"/>
              <a:t>Fast disposal of cases</a:t>
            </a:r>
          </a:p>
          <a:p>
            <a:r>
              <a:rPr lang="en-US" dirty="0"/>
              <a:t>Provisions of Chapter III of Hindu and Chapter IX of Code of Criminal Procedure – Old age persons can claim maintenance from children </a:t>
            </a:r>
          </a:p>
          <a:p>
            <a:r>
              <a:rPr lang="en-US" dirty="0"/>
              <a:t>Free legal aid</a:t>
            </a:r>
          </a:p>
          <a:p>
            <a:r>
              <a:rPr lang="en-US" dirty="0"/>
              <a:t>Hindu adoptions and maintenance act </a:t>
            </a:r>
          </a:p>
          <a:p>
            <a:r>
              <a:rPr lang="en-US" dirty="0"/>
              <a:t>Domestic violence act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FINANCIAL SUPPORT</a:t>
            </a:r>
          </a:p>
        </p:txBody>
      </p:sp>
      <p:sp>
        <p:nvSpPr>
          <p:cNvPr id="3" name="Content Placeholder 2"/>
          <p:cNvSpPr>
            <a:spLocks noGrp="1"/>
          </p:cNvSpPr>
          <p:nvPr>
            <p:ph sz="quarter" idx="1"/>
          </p:nvPr>
        </p:nvSpPr>
        <p:spPr/>
        <p:txBody>
          <a:bodyPr>
            <a:normAutofit fontScale="92500" lnSpcReduction="10000"/>
          </a:bodyPr>
          <a:lstStyle/>
          <a:p>
            <a:r>
              <a:rPr lang="en-US" dirty="0" err="1"/>
              <a:t>Pradhan</a:t>
            </a:r>
            <a:r>
              <a:rPr lang="en-US" dirty="0"/>
              <a:t> </a:t>
            </a:r>
            <a:r>
              <a:rPr lang="en-US" dirty="0" err="1"/>
              <a:t>Mantri</a:t>
            </a:r>
            <a:r>
              <a:rPr lang="en-US" dirty="0"/>
              <a:t> </a:t>
            </a:r>
            <a:r>
              <a:rPr lang="en-US" dirty="0" err="1"/>
              <a:t>Vaya</a:t>
            </a:r>
            <a:r>
              <a:rPr lang="en-US" dirty="0"/>
              <a:t> </a:t>
            </a:r>
            <a:r>
              <a:rPr lang="en-US" dirty="0" err="1"/>
              <a:t>Vandana</a:t>
            </a:r>
            <a:r>
              <a:rPr lang="en-US" dirty="0"/>
              <a:t> Scheme</a:t>
            </a:r>
            <a:endParaRPr lang="en-US" b="1" dirty="0"/>
          </a:p>
          <a:p>
            <a:r>
              <a:rPr lang="en-US" dirty="0"/>
              <a:t> </a:t>
            </a:r>
            <a:r>
              <a:rPr lang="en-US" dirty="0" err="1"/>
              <a:t>Varistha</a:t>
            </a:r>
            <a:r>
              <a:rPr lang="en-US" dirty="0"/>
              <a:t> </a:t>
            </a:r>
            <a:r>
              <a:rPr lang="en-US" dirty="0" err="1"/>
              <a:t>Mediclaim</a:t>
            </a:r>
            <a:r>
              <a:rPr lang="en-US" dirty="0"/>
              <a:t> Policy</a:t>
            </a:r>
          </a:p>
          <a:p>
            <a:r>
              <a:rPr lang="en-US" dirty="0" err="1"/>
              <a:t>Rashtriya</a:t>
            </a:r>
            <a:r>
              <a:rPr lang="en-US" dirty="0"/>
              <a:t> </a:t>
            </a:r>
            <a:r>
              <a:rPr lang="en-US" dirty="0" err="1"/>
              <a:t>Vayoshri</a:t>
            </a:r>
            <a:r>
              <a:rPr lang="en-US" dirty="0"/>
              <a:t> </a:t>
            </a:r>
            <a:r>
              <a:rPr lang="en-US" dirty="0" err="1"/>
              <a:t>Yojana</a:t>
            </a:r>
            <a:endParaRPr lang="en-US" b="1" dirty="0"/>
          </a:p>
          <a:p>
            <a:r>
              <a:rPr lang="en-US" dirty="0"/>
              <a:t> </a:t>
            </a:r>
            <a:r>
              <a:rPr lang="en-US" dirty="0" err="1"/>
              <a:t>Varishta</a:t>
            </a:r>
            <a:r>
              <a:rPr lang="en-US" dirty="0"/>
              <a:t> Pension </a:t>
            </a:r>
            <a:r>
              <a:rPr lang="en-US" dirty="0" err="1"/>
              <a:t>Bima</a:t>
            </a:r>
            <a:r>
              <a:rPr lang="en-US" dirty="0"/>
              <a:t> </a:t>
            </a:r>
            <a:r>
              <a:rPr lang="en-US" dirty="0" err="1"/>
              <a:t>Yojana</a:t>
            </a:r>
            <a:r>
              <a:rPr lang="en-US" dirty="0"/>
              <a:t> by LIC</a:t>
            </a:r>
            <a:endParaRPr lang="en-US" b="1" dirty="0"/>
          </a:p>
          <a:p>
            <a:r>
              <a:rPr lang="en-US" dirty="0"/>
              <a:t>Senior Citizens' Welfare Fund – </a:t>
            </a:r>
            <a:r>
              <a:rPr lang="en-US" dirty="0" err="1"/>
              <a:t>MoSJE</a:t>
            </a:r>
            <a:r>
              <a:rPr lang="en-US" dirty="0"/>
              <a:t> Savings</a:t>
            </a:r>
            <a:endParaRPr lang="en-US" b="1" dirty="0"/>
          </a:p>
          <a:p>
            <a:r>
              <a:rPr lang="en-US" dirty="0" err="1"/>
              <a:t>Vayoshreshtha</a:t>
            </a:r>
            <a:r>
              <a:rPr lang="en-US" dirty="0"/>
              <a:t> </a:t>
            </a:r>
            <a:r>
              <a:rPr lang="en-US" dirty="0" err="1"/>
              <a:t>Samman</a:t>
            </a:r>
            <a:r>
              <a:rPr lang="en-US" dirty="0"/>
              <a:t> – National awards for senior citizens (Courage &amp; Bravery)</a:t>
            </a:r>
          </a:p>
          <a:p>
            <a:r>
              <a:rPr lang="en-US" dirty="0" err="1"/>
              <a:t>Pradhan</a:t>
            </a:r>
            <a:r>
              <a:rPr lang="en-US" dirty="0"/>
              <a:t> </a:t>
            </a:r>
            <a:r>
              <a:rPr lang="en-US" dirty="0" err="1"/>
              <a:t>Mantri</a:t>
            </a:r>
            <a:r>
              <a:rPr lang="en-US" dirty="0"/>
              <a:t> Jan </a:t>
            </a:r>
            <a:r>
              <a:rPr lang="en-US" dirty="0" err="1"/>
              <a:t>Arogya</a:t>
            </a:r>
            <a:r>
              <a:rPr lang="en-US" dirty="0"/>
              <a:t> </a:t>
            </a:r>
            <a:r>
              <a:rPr lang="en-US" dirty="0" err="1"/>
              <a:t>Yojana</a:t>
            </a:r>
            <a:r>
              <a:rPr lang="en-US" dirty="0"/>
              <a:t> – Insurance </a:t>
            </a:r>
            <a:r>
              <a:rPr lang="en-US" dirty="0" err="1"/>
              <a:t>upto</a:t>
            </a:r>
            <a:r>
              <a:rPr lang="en-US" dirty="0"/>
              <a:t> 5L for hospitalization &amp; treatment </a:t>
            </a:r>
            <a:br>
              <a:rPr lang="en-US" dirty="0"/>
            </a:br>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l="23755" t="22034" r="40987" b="30508"/>
          <a:stretch>
            <a:fillRect/>
          </a:stretch>
        </p:blipFill>
        <p:spPr bwMode="auto">
          <a:xfrm>
            <a:off x="762000" y="685800"/>
            <a:ext cx="7315200" cy="553582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153400" cy="990600"/>
          </a:xfrm>
        </p:spPr>
        <p:txBody>
          <a:bodyPr>
            <a:normAutofit fontScale="90000"/>
          </a:bodyPr>
          <a:lstStyle/>
          <a:p>
            <a:pPr algn="ctr"/>
            <a:r>
              <a:rPr lang="en-US" dirty="0"/>
              <a:t>INTERNATIONAL DAY OF OLDER PERSONS – 01</a:t>
            </a:r>
            <a:r>
              <a:rPr lang="en-US" baseline="30000" dirty="0"/>
              <a:t>st</a:t>
            </a:r>
            <a:r>
              <a:rPr lang="en-US" dirty="0"/>
              <a:t> OCTOBER</a:t>
            </a:r>
            <a:br>
              <a:rPr lang="en-US" dirty="0"/>
            </a:br>
            <a:endParaRPr lang="en-US" dirty="0"/>
          </a:p>
        </p:txBody>
      </p:sp>
      <p:pic>
        <p:nvPicPr>
          <p:cNvPr id="4" name="Content Placeholder 3" descr="old_persons_dancing.jpg"/>
          <p:cNvPicPr>
            <a:picLocks noGrp="1" noChangeAspect="1"/>
          </p:cNvPicPr>
          <p:nvPr>
            <p:ph sz="quarter" idx="1"/>
          </p:nvPr>
        </p:nvPicPr>
        <p:blipFill>
          <a:blip r:embed="rId2" cstate="print"/>
          <a:stretch>
            <a:fillRect/>
          </a:stretch>
        </p:blipFill>
        <p:spPr>
          <a:xfrm>
            <a:off x="762000" y="1585383"/>
            <a:ext cx="7794626" cy="519641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a:t>
            </a:r>
          </a:p>
        </p:txBody>
      </p:sp>
      <p:sp>
        <p:nvSpPr>
          <p:cNvPr id="3" name="Content Placeholder 2"/>
          <p:cNvSpPr>
            <a:spLocks noGrp="1"/>
          </p:cNvSpPr>
          <p:nvPr>
            <p:ph sz="quarter" idx="1"/>
          </p:nvPr>
        </p:nvSpPr>
        <p:spPr/>
        <p:txBody>
          <a:bodyPr/>
          <a:lstStyle/>
          <a:p>
            <a:r>
              <a:rPr lang="en-US" dirty="0"/>
              <a:t>The attempt to improvise geriatric educational </a:t>
            </a:r>
            <a:r>
              <a:rPr lang="en-US" dirty="0" err="1"/>
              <a:t>programmes</a:t>
            </a:r>
            <a:r>
              <a:rPr lang="en-US" dirty="0"/>
              <a:t> at medical and public health institutes can be elaborated by extending the education to </a:t>
            </a:r>
            <a:r>
              <a:rPr lang="en-US" dirty="0" err="1"/>
              <a:t>Ayurveda</a:t>
            </a:r>
            <a:r>
              <a:rPr lang="en-US" dirty="0"/>
              <a:t>, Yoga and Naturopathy, </a:t>
            </a:r>
            <a:r>
              <a:rPr lang="en-US" dirty="0" err="1"/>
              <a:t>Unani</a:t>
            </a:r>
            <a:r>
              <a:rPr lang="en-US" dirty="0"/>
              <a:t>, </a:t>
            </a:r>
            <a:r>
              <a:rPr lang="en-US" dirty="0" err="1"/>
              <a:t>Siddha</a:t>
            </a:r>
            <a:r>
              <a:rPr lang="en-US" dirty="0"/>
              <a:t> and Homeopathy (AYUSH)</a:t>
            </a:r>
          </a:p>
          <a:p>
            <a:r>
              <a:rPr lang="en-US" dirty="0"/>
              <a:t>Community Health Nurse</a:t>
            </a:r>
          </a:p>
          <a:p>
            <a:r>
              <a:rPr lang="en-US" dirty="0"/>
              <a:t>Community Physiotherapist </a:t>
            </a:r>
          </a:p>
          <a:p>
            <a:r>
              <a:rPr lang="en-US" dirty="0"/>
              <a:t>Community Pharmacist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Ageing definition </a:t>
            </a:r>
          </a:p>
        </p:txBody>
      </p:sp>
      <p:sp>
        <p:nvSpPr>
          <p:cNvPr id="5" name="Content Placeholder 4"/>
          <p:cNvSpPr>
            <a:spLocks noGrp="1"/>
          </p:cNvSpPr>
          <p:nvPr>
            <p:ph sz="quarter" idx="1"/>
          </p:nvPr>
        </p:nvSpPr>
        <p:spPr/>
        <p:txBody>
          <a:bodyPr/>
          <a:lstStyle/>
          <a:p>
            <a:pPr algn="just"/>
            <a:r>
              <a:rPr lang="en-US" dirty="0"/>
              <a:t>Progressive process </a:t>
            </a:r>
          </a:p>
          <a:p>
            <a:pPr algn="just"/>
            <a:r>
              <a:rPr lang="en-US" dirty="0"/>
              <a:t>Associated with decline in structure and function,</a:t>
            </a:r>
          </a:p>
          <a:p>
            <a:pPr algn="just"/>
            <a:r>
              <a:rPr lang="en-US" dirty="0"/>
              <a:t> impaired maintenance and repair systems,</a:t>
            </a:r>
          </a:p>
          <a:p>
            <a:pPr algn="just"/>
            <a:r>
              <a:rPr lang="en-US" dirty="0"/>
              <a:t>reduced reproductive capacity and</a:t>
            </a:r>
          </a:p>
          <a:p>
            <a:pPr algn="just"/>
            <a:r>
              <a:rPr lang="en-US" dirty="0"/>
              <a:t> increased susceptibility to disease and death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NGO’s </a:t>
            </a:r>
          </a:p>
        </p:txBody>
      </p:sp>
      <p:sp>
        <p:nvSpPr>
          <p:cNvPr id="3" name="Content Placeholder 2"/>
          <p:cNvSpPr>
            <a:spLocks noGrp="1"/>
          </p:cNvSpPr>
          <p:nvPr>
            <p:ph sz="quarter" idx="1"/>
          </p:nvPr>
        </p:nvSpPr>
        <p:spPr/>
        <p:txBody>
          <a:bodyPr>
            <a:normAutofit fontScale="92500" lnSpcReduction="10000"/>
          </a:bodyPr>
          <a:lstStyle/>
          <a:p>
            <a:r>
              <a:rPr lang="en-US" b="1" dirty="0" err="1"/>
              <a:t>Manavlok</a:t>
            </a:r>
            <a:r>
              <a:rPr lang="en-US" b="1" dirty="0"/>
              <a:t> – Community Kitchen (</a:t>
            </a:r>
            <a:r>
              <a:rPr lang="en-US" b="1" dirty="0" err="1"/>
              <a:t>Ambajogai</a:t>
            </a:r>
            <a:r>
              <a:rPr lang="en-US" b="1" dirty="0"/>
              <a:t> </a:t>
            </a:r>
            <a:r>
              <a:rPr lang="en-US" b="1" dirty="0" err="1"/>
              <a:t>dt</a:t>
            </a:r>
            <a:r>
              <a:rPr lang="en-US" b="1" dirty="0"/>
              <a:t>)</a:t>
            </a:r>
          </a:p>
          <a:p>
            <a:r>
              <a:rPr lang="en-US" b="1" dirty="0" err="1"/>
              <a:t>Helpage</a:t>
            </a:r>
            <a:r>
              <a:rPr lang="en-US" b="1" dirty="0"/>
              <a:t> India – Restoration of Vision </a:t>
            </a:r>
          </a:p>
          <a:p>
            <a:r>
              <a:rPr lang="en-US" b="1" dirty="0" err="1"/>
              <a:t>Abhoy’s</a:t>
            </a:r>
            <a:r>
              <a:rPr lang="en-US" b="1" dirty="0"/>
              <a:t> Mission – Ration for month &amp; medical treatment  (Sponsor a grand parent)</a:t>
            </a:r>
          </a:p>
          <a:p>
            <a:r>
              <a:rPr lang="en-US" b="1" dirty="0"/>
              <a:t>Dignity Foundation – Skill building activities </a:t>
            </a:r>
          </a:p>
          <a:p>
            <a:r>
              <a:rPr lang="en-US" b="1" dirty="0" err="1"/>
              <a:t>DevMitra</a:t>
            </a:r>
            <a:r>
              <a:rPr lang="en-US" b="1" dirty="0"/>
              <a:t> Foundation – Medical Treatment </a:t>
            </a:r>
          </a:p>
          <a:p>
            <a:r>
              <a:rPr lang="en-US" b="1" dirty="0" err="1"/>
              <a:t>Vridhcare</a:t>
            </a:r>
            <a:r>
              <a:rPr lang="en-US" b="1" dirty="0"/>
              <a:t> – Partners with CSR firms of </a:t>
            </a:r>
            <a:r>
              <a:rPr lang="en-US" b="1" dirty="0" err="1"/>
              <a:t>corportae</a:t>
            </a:r>
            <a:r>
              <a:rPr lang="en-US" b="1" dirty="0"/>
              <a:t> companies and provide infrastructure support </a:t>
            </a:r>
          </a:p>
          <a:p>
            <a:r>
              <a:rPr lang="en-US" b="1" dirty="0"/>
              <a:t>ELDER SPRING &amp; ELDER LINE by TATA Trusts </a:t>
            </a:r>
          </a:p>
          <a:p>
            <a:r>
              <a:rPr lang="en-US" b="1" dirty="0"/>
              <a:t>National helpline - 14567</a:t>
            </a:r>
          </a:p>
          <a:p>
            <a:endParaRPr lang="en-US" b="1" dirty="0"/>
          </a:p>
          <a:p>
            <a:endParaRPr lang="en-US" b="1"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oldage-image.png"/>
          <p:cNvPicPr>
            <a:picLocks noGrp="1" noChangeAspect="1"/>
          </p:cNvPicPr>
          <p:nvPr>
            <p:ph sz="quarter" idx="1"/>
          </p:nvPr>
        </p:nvPicPr>
        <p:blipFill>
          <a:blip r:embed="rId2" cstate="print"/>
          <a:stretch>
            <a:fillRect/>
          </a:stretch>
        </p:blipFill>
        <p:spPr>
          <a:xfrm>
            <a:off x="838200" y="2133600"/>
            <a:ext cx="7546975" cy="3730362"/>
          </a:xfr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590800" y="4343400"/>
            <a:ext cx="6175248" cy="2438400"/>
          </a:xfrm>
        </p:spPr>
        <p:txBody>
          <a:bodyPr>
            <a:normAutofit fontScale="92500" lnSpcReduction="10000"/>
          </a:bodyPr>
          <a:lstStyle/>
          <a:p>
            <a:pPr algn="just"/>
            <a:r>
              <a:rPr lang="en-US" dirty="0"/>
              <a:t>Ageing is defined as a progressive process associated with declines in structure and function, impaired maintenance and repair systems, reduced reproductive capacity, and increased susceptibility to disease and death.</a:t>
            </a:r>
          </a:p>
          <a:p>
            <a:endParaRPr lang="en-US" dirty="0"/>
          </a:p>
        </p:txBody>
      </p:sp>
      <p:pic>
        <p:nvPicPr>
          <p:cNvPr id="4" name="Picture 2" descr="E:\MGM CBR\CBR Final year\GERIATRICS\download.jpg"/>
          <p:cNvPicPr>
            <a:picLocks noChangeAspect="1" noChangeArrowheads="1"/>
          </p:cNvPicPr>
          <p:nvPr/>
        </p:nvPicPr>
        <p:blipFill>
          <a:blip r:embed="rId2" cstate="print"/>
          <a:srcRect/>
          <a:stretch>
            <a:fillRect/>
          </a:stretch>
        </p:blipFill>
        <p:spPr bwMode="auto">
          <a:xfrm>
            <a:off x="533400" y="1676399"/>
            <a:ext cx="4648200" cy="25943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a:t>Registrar General &amp; Census Commissioner reports by </a:t>
            </a:r>
            <a:r>
              <a:rPr lang="en-US" dirty="0" err="1"/>
              <a:t>GoI</a:t>
            </a:r>
            <a:endParaRPr lang="en-US" dirty="0"/>
          </a:p>
        </p:txBody>
      </p:sp>
      <p:graphicFrame>
        <p:nvGraphicFramePr>
          <p:cNvPr id="4" name="Content Placeholder 3"/>
          <p:cNvGraphicFramePr>
            <a:graphicFrameLocks noGrp="1"/>
          </p:cNvGraphicFramePr>
          <p:nvPr>
            <p:ph sz="quarter" idx="1"/>
          </p:nvPr>
        </p:nvGraphicFramePr>
        <p:xfrm>
          <a:off x="1063625" y="1752600"/>
          <a:ext cx="73945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0" y="5715000"/>
            <a:ext cx="2514600" cy="923330"/>
          </a:xfrm>
          <a:prstGeom prst="rect">
            <a:avLst/>
          </a:prstGeom>
          <a:noFill/>
        </p:spPr>
        <p:txBody>
          <a:bodyPr wrap="square" rtlCol="0">
            <a:spAutoFit/>
          </a:bodyPr>
          <a:lstStyle/>
          <a:p>
            <a:pPr algn="ctr"/>
            <a:r>
              <a:rPr lang="en-US" b="1" dirty="0"/>
              <a:t>71% of elderly persons were living in rural areas.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A report released by the United Nations Population Fund and </a:t>
            </a:r>
            <a:r>
              <a:rPr lang="en-US" dirty="0" err="1"/>
              <a:t>HelpAge</a:t>
            </a:r>
            <a:r>
              <a:rPr lang="en-US" dirty="0"/>
              <a:t> India  </a:t>
            </a:r>
          </a:p>
          <a:p>
            <a:pPr>
              <a:buNone/>
            </a:pPr>
            <a:r>
              <a:rPr lang="en-US" sz="6600" dirty="0">
                <a:solidFill>
                  <a:srgbClr val="FF0000"/>
                </a:solidFill>
              </a:rPr>
              <a:t>173 million by 2026.</a:t>
            </a:r>
          </a:p>
          <a:p>
            <a:pPr>
              <a:buNone/>
            </a:pPr>
            <a:r>
              <a:rPr lang="en-US" sz="4000" dirty="0">
                <a:solidFill>
                  <a:srgbClr val="FF0000"/>
                </a:solidFill>
              </a:rPr>
              <a:t>(104 m in 2021)</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pic>
        <p:nvPicPr>
          <p:cNvPr id="6" name="Content Placeholder 5" descr="discover.jpg"/>
          <p:cNvPicPr>
            <a:picLocks noGrp="1" noChangeAspect="1"/>
          </p:cNvPicPr>
          <p:nvPr>
            <p:ph sz="quarter" idx="1"/>
          </p:nvPr>
        </p:nvPicPr>
        <p:blipFill>
          <a:blip r:embed="rId2" cstate="print"/>
          <a:stretch>
            <a:fillRect/>
          </a:stretch>
        </p:blipFill>
        <p:spPr>
          <a:xfrm>
            <a:off x="338376" y="1600200"/>
            <a:ext cx="8653224" cy="4925126"/>
          </a:xfrm>
        </p:spPr>
      </p:pic>
      <p:sp>
        <p:nvSpPr>
          <p:cNvPr id="7" name="TextBox 6"/>
          <p:cNvSpPr txBox="1"/>
          <p:nvPr/>
        </p:nvSpPr>
        <p:spPr>
          <a:xfrm>
            <a:off x="5105400" y="3014008"/>
            <a:ext cx="3352800" cy="1938992"/>
          </a:xfrm>
          <a:prstGeom prst="rect">
            <a:avLst/>
          </a:prstGeom>
          <a:noFill/>
        </p:spPr>
        <p:txBody>
          <a:bodyPr wrap="square" rtlCol="0">
            <a:spAutoFit/>
          </a:bodyPr>
          <a:lstStyle/>
          <a:p>
            <a:r>
              <a:rPr lang="en-US" sz="2000" b="1" dirty="0">
                <a:solidFill>
                  <a:schemeClr val="bg1"/>
                </a:solidFill>
              </a:rPr>
              <a:t>75% - Rural</a:t>
            </a:r>
          </a:p>
          <a:p>
            <a:r>
              <a:rPr lang="en-US" sz="2000" b="1" dirty="0">
                <a:solidFill>
                  <a:schemeClr val="bg1"/>
                </a:solidFill>
              </a:rPr>
              <a:t>73% - Dependent &amp; illiterate</a:t>
            </a:r>
          </a:p>
          <a:p>
            <a:r>
              <a:rPr lang="en-US" sz="2000" b="1" dirty="0">
                <a:solidFill>
                  <a:schemeClr val="bg1"/>
                </a:solidFill>
              </a:rPr>
              <a:t>66% - BPL</a:t>
            </a:r>
          </a:p>
          <a:p>
            <a:r>
              <a:rPr lang="en-US" sz="2000" b="1" dirty="0">
                <a:solidFill>
                  <a:schemeClr val="bg1"/>
                </a:solidFill>
              </a:rPr>
              <a:t>66% - Vulnerable &amp; without food</a:t>
            </a:r>
          </a:p>
          <a:p>
            <a:r>
              <a:rPr lang="en-US" sz="2000" b="1" dirty="0">
                <a:solidFill>
                  <a:schemeClr val="bg1"/>
                </a:solidFill>
              </a:rPr>
              <a:t>48% - Women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pic>
        <p:nvPicPr>
          <p:cNvPr id="6" name="Content Placeholder 5" descr="discover.jpg"/>
          <p:cNvPicPr>
            <a:picLocks noGrp="1" noChangeAspect="1"/>
          </p:cNvPicPr>
          <p:nvPr>
            <p:ph sz="quarter" idx="1"/>
          </p:nvPr>
        </p:nvPicPr>
        <p:blipFill>
          <a:blip r:embed="rId2" cstate="print"/>
          <a:stretch>
            <a:fillRect/>
          </a:stretch>
        </p:blipFill>
        <p:spPr>
          <a:xfrm>
            <a:off x="338376" y="1600200"/>
            <a:ext cx="8653224" cy="4925126"/>
          </a:xfrm>
        </p:spPr>
      </p:pic>
      <p:sp>
        <p:nvSpPr>
          <p:cNvPr id="7" name="TextBox 6"/>
          <p:cNvSpPr txBox="1"/>
          <p:nvPr/>
        </p:nvSpPr>
        <p:spPr>
          <a:xfrm>
            <a:off x="5181600" y="2286000"/>
            <a:ext cx="3352800" cy="3170099"/>
          </a:xfrm>
          <a:prstGeom prst="rect">
            <a:avLst/>
          </a:prstGeom>
          <a:noFill/>
        </p:spPr>
        <p:txBody>
          <a:bodyPr wrap="square" rtlCol="0">
            <a:spAutoFit/>
          </a:bodyPr>
          <a:lstStyle/>
          <a:p>
            <a:r>
              <a:rPr lang="en-US" sz="2000" b="1" dirty="0">
                <a:solidFill>
                  <a:schemeClr val="bg1"/>
                </a:solidFill>
              </a:rPr>
              <a:t>Surveys have found that</a:t>
            </a:r>
          </a:p>
          <a:p>
            <a:r>
              <a:rPr lang="en-US" sz="2000" b="1" dirty="0">
                <a:solidFill>
                  <a:schemeClr val="bg1"/>
                </a:solidFill>
              </a:rPr>
              <a:t>1/ 6 urban older persons aren't obtaining proper nutrition,  </a:t>
            </a:r>
          </a:p>
          <a:p>
            <a:r>
              <a:rPr lang="en-US" sz="2000" b="1" dirty="0">
                <a:solidFill>
                  <a:schemeClr val="bg1"/>
                </a:solidFill>
              </a:rPr>
              <a:t>1/ 3 three older persons have no access to healthcare</a:t>
            </a:r>
          </a:p>
          <a:p>
            <a:r>
              <a:rPr lang="en-US" sz="2000" b="1" dirty="0">
                <a:solidFill>
                  <a:schemeClr val="bg1"/>
                </a:solidFill>
              </a:rPr>
              <a:t>1/ 2 older persons don't receive due respect or good conduct from family members or people in general.</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911</TotalTime>
  <Words>1463</Words>
  <Application>Microsoft Office PowerPoint</Application>
  <PresentationFormat>On-screen Show (4:3)</PresentationFormat>
  <Paragraphs>187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SENIOR CITIZENS IN INDIA HEALTH RELATED LEGAL RIGHTS &amp; BENEFITS FOR THE ELDERLY  Dr. Doss Prakash Dept. OF community physiotherapy MGM institute of physiotherapy  chh. samBhajingar </vt:lpstr>
      <vt:lpstr>Slide 2</vt:lpstr>
      <vt:lpstr>Slide 3</vt:lpstr>
      <vt:lpstr>Ageing definition </vt:lpstr>
      <vt:lpstr>Slide 5</vt:lpstr>
      <vt:lpstr>Registrar General &amp; Census Commissioner reports by GoI</vt:lpstr>
      <vt:lpstr>Slide 7</vt:lpstr>
      <vt:lpstr>OVERVIEW</vt:lpstr>
      <vt:lpstr>OVERVIEW</vt:lpstr>
      <vt:lpstr>Increase in old-age homes</vt:lpstr>
      <vt:lpstr>Slide 11</vt:lpstr>
      <vt:lpstr>Issues of ageing population </vt:lpstr>
      <vt:lpstr>Common medical problems faced by the elderly </vt:lpstr>
      <vt:lpstr>Other issues</vt:lpstr>
      <vt:lpstr>Mortality - according to Government of India statistics</vt:lpstr>
      <vt:lpstr>Mortality</vt:lpstr>
      <vt:lpstr>Problems of the elderly</vt:lpstr>
      <vt:lpstr>IYOP - UN</vt:lpstr>
      <vt:lpstr>SIGNATORIES &amp; GLOBAL GUIDELINES</vt:lpstr>
      <vt:lpstr>Indian Constitution </vt:lpstr>
      <vt:lpstr>Slide 21</vt:lpstr>
      <vt:lpstr>National Council of Older Persons</vt:lpstr>
      <vt:lpstr>Salient Features of NPOP</vt:lpstr>
      <vt:lpstr>LEGAL RIGHTS</vt:lpstr>
      <vt:lpstr>Rights of the law</vt:lpstr>
      <vt:lpstr>NATIONAL PROGRAMME FOR HEALTH CARE OF THE ELDERLY(NPHCE) </vt:lpstr>
      <vt:lpstr>Vision of the NPHCE are</vt:lpstr>
      <vt:lpstr>Main Strategies of NPHCE</vt:lpstr>
      <vt:lpstr>MEDICAL BENEFITS</vt:lpstr>
      <vt:lpstr>Slide 30</vt:lpstr>
      <vt:lpstr>Slide 31</vt:lpstr>
      <vt:lpstr>Slide 32</vt:lpstr>
      <vt:lpstr>FINANCIAL BENEFITS</vt:lpstr>
      <vt:lpstr>FINANCIAL SCHEMES</vt:lpstr>
      <vt:lpstr>LEGAL BENEFITS </vt:lpstr>
      <vt:lpstr>OTHER FINANCIAL SUPPORT</vt:lpstr>
      <vt:lpstr>Slide 37</vt:lpstr>
      <vt:lpstr>INTERNATIONAL DAY OF OLDER PERSONS – 01st OCTOBER </vt:lpstr>
      <vt:lpstr>Others</vt:lpstr>
      <vt:lpstr>NGO’s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CITIZENS IN INDIA   dr.Doss prakash Associate professor -  cbr mgm Institute of physiotherapy aurangabad</dc:title>
  <dc:creator>Doss Prakash</dc:creator>
  <cp:lastModifiedBy>DOSS PARKASH</cp:lastModifiedBy>
  <cp:revision>93</cp:revision>
  <dcterms:created xsi:type="dcterms:W3CDTF">2006-08-16T00:00:00Z</dcterms:created>
  <dcterms:modified xsi:type="dcterms:W3CDTF">2024-07-05T02:59:26Z</dcterms:modified>
</cp:coreProperties>
</file>